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6"/>
  </p:notesMasterIdLst>
  <p:handoutMasterIdLst>
    <p:handoutMasterId r:id="rId27"/>
  </p:handoutMasterIdLst>
  <p:sldIdLst>
    <p:sldId id="268" r:id="rId10"/>
    <p:sldId id="276" r:id="rId11"/>
    <p:sldId id="273" r:id="rId12"/>
    <p:sldId id="281" r:id="rId13"/>
    <p:sldId id="274" r:id="rId14"/>
    <p:sldId id="278" r:id="rId15"/>
    <p:sldId id="275" r:id="rId16"/>
    <p:sldId id="279" r:id="rId17"/>
    <p:sldId id="280" r:id="rId18"/>
    <p:sldId id="283" r:id="rId19"/>
    <p:sldId id="286" r:id="rId20"/>
    <p:sldId id="266" r:id="rId21"/>
    <p:sldId id="284" r:id="rId22"/>
    <p:sldId id="282" r:id="rId23"/>
    <p:sldId id="277" r:id="rId24"/>
    <p:sldId id="285" r:id="rId2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e Menini" initials="DM" lastIdx="1" clrIdx="0">
    <p:extLst>
      <p:ext uri="{19B8F6BF-5375-455C-9EA6-DF929625EA0E}">
        <p15:presenceInfo xmlns:p15="http://schemas.microsoft.com/office/powerpoint/2012/main" userId="f0ab5faca28725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1D407A"/>
    <a:srgbClr val="595959"/>
    <a:srgbClr val="046A00"/>
    <a:srgbClr val="1F407A"/>
    <a:srgbClr val="A01530"/>
    <a:srgbClr val="E6E6E6"/>
    <a:srgbClr val="9D162F"/>
    <a:srgbClr val="066CC4"/>
    <a:srgbClr val="D354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3141" autoAdjust="0"/>
  </p:normalViewPr>
  <p:slideViewPr>
    <p:cSldViewPr snapToObjects="1">
      <p:cViewPr>
        <p:scale>
          <a:sx n="100" d="100"/>
          <a:sy n="100" d="100"/>
        </p:scale>
        <p:origin x="1040" y="55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r>
              <a:rPr lang="en-US" dirty="0"/>
              <a:t>Ground</a:t>
            </a:r>
            <a:r>
              <a:rPr lang="en-US" baseline="0" dirty="0"/>
              <a:t> Truth Distribution</a:t>
            </a:r>
            <a:endParaRPr lang="en-US" dirty="0"/>
          </a:p>
        </c:rich>
      </c:tx>
      <c:layout>
        <c:manualLayout>
          <c:xMode val="edge"/>
          <c:yMode val="edge"/>
          <c:x val="0.1923674646506614"/>
          <c:y val="8.5638897265383193E-2"/>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Foglio1!$B$1</c:f>
              <c:strCache>
                <c:ptCount val="1"/>
                <c:pt idx="0">
                  <c:v>Colonna1</c:v>
                </c:pt>
              </c:strCache>
            </c:strRef>
          </c:tx>
          <c:spPr>
            <a:scene3d>
              <a:camera prst="orthographicFront"/>
              <a:lightRig rig="threePt" dir="t"/>
            </a:scene3d>
            <a:sp3d prstMaterial="plastic">
              <a:contourClr>
                <a:srgbClr val="000000"/>
              </a:contourClr>
            </a:sp3d>
          </c:spPr>
          <c:explosion val="2"/>
          <c:dPt>
            <c:idx val="0"/>
            <c:bubble3D val="0"/>
            <c:spPr>
              <a:solidFill>
                <a:srgbClr val="42C2F5"/>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2-FFAB-4DAF-A1CB-42FDD339F47A}"/>
              </c:ext>
            </c:extLst>
          </c:dPt>
          <c:dPt>
            <c:idx val="1"/>
            <c:bubble3D val="0"/>
            <c:spPr>
              <a:solidFill>
                <a:srgbClr val="D35413"/>
              </a:solidFill>
              <a:ln w="25400">
                <a:solidFill>
                  <a:schemeClr val="lt1"/>
                </a:solidFill>
              </a:ln>
              <a:effectLst/>
              <a:scene3d>
                <a:camera prst="orthographicFront"/>
                <a:lightRig rig="threePt" dir="t"/>
              </a:scene3d>
              <a:sp3d contourW="25400" prstMaterial="plastic">
                <a:contourClr>
                  <a:schemeClr val="lt1"/>
                </a:contourClr>
              </a:sp3d>
            </c:spPr>
            <c:extLst>
              <c:ext xmlns:c16="http://schemas.microsoft.com/office/drawing/2014/chart" uri="{C3380CC4-5D6E-409C-BE32-E72D297353CC}">
                <c16:uniqueId val="{00000001-FFAB-4DAF-A1CB-42FDD339F47A}"/>
              </c:ext>
            </c:extLst>
          </c:dPt>
          <c:dLbls>
            <c:dLbl>
              <c:idx val="0"/>
              <c:layout>
                <c:manualLayout>
                  <c:x val="-0.24731861019019696"/>
                  <c:y val="3.074221911851064E-2"/>
                </c:manualLayout>
              </c:layout>
              <c:tx>
                <c:rich>
                  <a:bodyPr/>
                  <a:lstStyle/>
                  <a:p>
                    <a:fld id="{BA58792F-C603-4178-ACB4-866D20CF5FEE}" type="VALUE">
                      <a:rPr lang="en-US" sz="2000">
                        <a:solidFill>
                          <a:schemeClr val="bg1"/>
                        </a:solidFill>
                      </a:rPr>
                      <a:pPr/>
                      <a:t>[VALUE]</a:t>
                    </a:fld>
                    <a:endParaRPr lang="en-GB"/>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FAB-4DAF-A1CB-42FDD339F47A}"/>
                </c:ext>
              </c:extLst>
            </c:dLbl>
            <c:dLbl>
              <c:idx val="1"/>
              <c:layout>
                <c:manualLayout>
                  <c:x val="0.25618511109026282"/>
                  <c:y val="-7.9361194609558122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AF92951F-5947-44EF-AB6F-0A13C9EA4645}" type="VALUE">
                      <a:rPr lang="en-US" sz="2000">
                        <a:solidFill>
                          <a:schemeClr val="bg1"/>
                        </a:solidFill>
                      </a:rPr>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17486192283812457"/>
                      <c:h val="0.1197000178093932"/>
                    </c:manualLayout>
                  </c15:layout>
                  <c15:dlblFieldTable/>
                  <c15:showDataLabelsRange val="0"/>
                </c:ext>
                <c:ext xmlns:c16="http://schemas.microsoft.com/office/drawing/2014/chart" uri="{C3380CC4-5D6E-409C-BE32-E72D297353CC}">
                  <c16:uniqueId val="{00000001-FFAB-4DAF-A1CB-42FDD339F47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Foglio1!$A$2:$A$3</c:f>
              <c:strCache>
                <c:ptCount val="2"/>
                <c:pt idx="0">
                  <c:v>Healthy</c:v>
                </c:pt>
                <c:pt idx="1">
                  <c:v>Anxious</c:v>
                </c:pt>
              </c:strCache>
            </c:strRef>
          </c:cat>
          <c:val>
            <c:numRef>
              <c:f>Foglio1!$B$2:$B$3</c:f>
              <c:numCache>
                <c:formatCode>General</c:formatCode>
                <c:ptCount val="2"/>
                <c:pt idx="0">
                  <c:v>25</c:v>
                </c:pt>
                <c:pt idx="1">
                  <c:v>26</c:v>
                </c:pt>
              </c:numCache>
            </c:numRef>
          </c:val>
          <c:extLst>
            <c:ext xmlns:c16="http://schemas.microsoft.com/office/drawing/2014/chart" uri="{C3380CC4-5D6E-409C-BE32-E72D297353CC}">
              <c16:uniqueId val="{00000000-FFAB-4DAF-A1CB-42FDD339F47A}"/>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1FA2D56-BE35-4ED5-8A72-2711BFC82BC5}" type="VALUE">
                      <a:rPr lang="en-US" sz="1200"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27185513011636619"/>
                      <c:h val="9.9690752546635758E-2"/>
                    </c:manualLayout>
                  </c15:layout>
                  <c15:dlblFieldTable/>
                  <c15:showDataLabelsRange val="0"/>
                </c:ext>
                <c:ext xmlns:c16="http://schemas.microsoft.com/office/drawing/2014/chart" uri="{C3380CC4-5D6E-409C-BE32-E72D297353CC}">
                  <c16:uniqueId val="{00000001-0BD2-442F-BB0C-76629C05DB1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0.54900000000000004</c:v>
                </c:pt>
              </c:numCache>
            </c:numRef>
          </c:val>
          <c:extLst>
            <c:ext xmlns:c16="http://schemas.microsoft.com/office/drawing/2014/chart" uri="{C3380CC4-5D6E-409C-BE32-E72D297353CC}">
              <c16:uniqueId val="{00000000-0BD2-442F-BB0C-76629C05DB1D}"/>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a:t>
            </a:r>
          </a:p>
        </c:rich>
      </c:tx>
      <c:layout>
        <c:manualLayout>
          <c:xMode val="edge"/>
          <c:yMode val="edge"/>
          <c:x val="0.25080809051751352"/>
          <c:y val="2.119276202096848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dLbls>
            <c:dLbl>
              <c:idx val="0"/>
              <c:layout>
                <c:manualLayout>
                  <c:x val="-7.2234732165557458E-3"/>
                  <c:y val="1.907348581887163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1F7577E8-4EC5-4415-9682-4B3F2B478877}" type="VALUE">
                      <a:rPr lang="en-US" b="1"/>
                      <a:pPr>
                        <a:defRPr/>
                      </a:pPr>
                      <a:t>[VALUE]</a:t>
                    </a:fld>
                    <a:endParaRPr lang="en-GB"/>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extLst>
                <c:ext xmlns:c15="http://schemas.microsoft.com/office/drawing/2012/chart" uri="{CE6537A1-D6FC-4f65-9D91-7224C49458BB}">
                  <c15:layout>
                    <c:manualLayout>
                      <c:w val="0.40187764801436959"/>
                      <c:h val="9.9690752546635758E-2"/>
                    </c:manualLayout>
                  </c15:layout>
                  <c15:dlblFieldTable/>
                  <c15:showDataLabelsRange val="0"/>
                </c:ext>
                <c:ext xmlns:c16="http://schemas.microsoft.com/office/drawing/2014/chart" uri="{C3380CC4-5D6E-409C-BE32-E72D297353CC}">
                  <c16:uniqueId val="{00000000-974D-45D5-9959-EF5E76FAA9D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c:f>
              <c:strCache>
                <c:ptCount val="1"/>
                <c:pt idx="0">
                  <c:v>Categoria 1</c:v>
                </c:pt>
              </c:strCache>
            </c:strRef>
          </c:cat>
          <c:val>
            <c:numRef>
              <c:f>Foglio1!$B$2</c:f>
              <c:numCache>
                <c:formatCode>General</c:formatCode>
                <c:ptCount val="1"/>
                <c:pt idx="0">
                  <c:v>0.76500000000000001</c:v>
                </c:pt>
              </c:numCache>
            </c:numRef>
          </c:val>
          <c:extLst>
            <c:ext xmlns:c16="http://schemas.microsoft.com/office/drawing/2014/chart" uri="{C3380CC4-5D6E-409C-BE32-E72D297353CC}">
              <c16:uniqueId val="{00000001-974D-45D5-9959-EF5E76FAA9DE}"/>
            </c:ext>
          </c:extLst>
        </c:ser>
        <c:dLbls>
          <c:showLegendKey val="0"/>
          <c:showVal val="0"/>
          <c:showCatName val="0"/>
          <c:showSerName val="0"/>
          <c:showPercent val="0"/>
          <c:showBubbleSize val="0"/>
        </c:dLbls>
        <c:gapWidth val="219"/>
        <c:overlap val="-27"/>
        <c:axId val="1781022431"/>
        <c:axId val="8306047"/>
      </c:barChart>
      <c:catAx>
        <c:axId val="1781022431"/>
        <c:scaling>
          <c:orientation val="minMax"/>
        </c:scaling>
        <c:delete val="1"/>
        <c:axPos val="b"/>
        <c:numFmt formatCode="General" sourceLinked="1"/>
        <c:majorTickMark val="none"/>
        <c:minorTickMark val="none"/>
        <c:tickLblPos val="nextTo"/>
        <c:crossAx val="8306047"/>
        <c:crosses val="autoZero"/>
        <c:auto val="1"/>
        <c:lblAlgn val="ctr"/>
        <c:lblOffset val="100"/>
        <c:noMultiLvlLbl val="0"/>
      </c:catAx>
      <c:valAx>
        <c:axId val="8306047"/>
        <c:scaling>
          <c:orientation val="minMax"/>
          <c:max val="1"/>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17810224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3.9750000000000001</c:v>
                </c:pt>
                <c:pt idx="1">
                  <c:v>0.54</c:v>
                </c:pt>
                <c:pt idx="2">
                  <c:v>1.302</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11.27</c:v>
                </c:pt>
                <c:pt idx="1">
                  <c:v>0.747</c:v>
                </c:pt>
                <c:pt idx="2">
                  <c:v>2.2050000000000001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MSE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T"/>
        </a:p>
      </c:txPr>
    </c:title>
    <c:autoTitleDeleted val="0"/>
    <c:plotArea>
      <c:layout/>
      <c:barChart>
        <c:barDir val="col"/>
        <c:grouping val="clustered"/>
        <c:varyColors val="0"/>
        <c:ser>
          <c:idx val="0"/>
          <c:order val="0"/>
          <c:tx>
            <c:strRef>
              <c:f>Foglio1!$B$1</c:f>
              <c:strCache>
                <c:ptCount val="1"/>
                <c:pt idx="0">
                  <c:v>Healthy</c:v>
                </c:pt>
              </c:strCache>
            </c:strRef>
          </c:tx>
          <c:spPr>
            <a:solidFill>
              <a:srgbClr val="0072BB"/>
            </a:solidFill>
            <a:ln>
              <a:noFill/>
            </a:ln>
            <a:effectLst/>
          </c:spPr>
          <c:invertIfNegative val="0"/>
          <c:cat>
            <c:strRef>
              <c:f>Foglio1!$A$2:$A$4</c:f>
              <c:strCache>
                <c:ptCount val="3"/>
                <c:pt idx="0">
                  <c:v>   </c:v>
                </c:pt>
                <c:pt idx="1">
                  <c:v>   </c:v>
                </c:pt>
                <c:pt idx="2">
                  <c:v>   </c:v>
                </c:pt>
              </c:strCache>
            </c:strRef>
          </c:cat>
          <c:val>
            <c:numRef>
              <c:f>Foglio1!$B$2:$B$4</c:f>
              <c:numCache>
                <c:formatCode>General</c:formatCode>
                <c:ptCount val="3"/>
                <c:pt idx="0">
                  <c:v>5.4450000000000003</c:v>
                </c:pt>
                <c:pt idx="1">
                  <c:v>0.53500000000000003</c:v>
                </c:pt>
                <c:pt idx="2">
                  <c:v>1.0737000000000001</c:v>
                </c:pt>
              </c:numCache>
            </c:numRef>
          </c:val>
          <c:extLst>
            <c:ext xmlns:c16="http://schemas.microsoft.com/office/drawing/2014/chart" uri="{C3380CC4-5D6E-409C-BE32-E72D297353CC}">
              <c16:uniqueId val="{00000000-D870-492B-9D2A-E03B5EF9403C}"/>
            </c:ext>
          </c:extLst>
        </c:ser>
        <c:ser>
          <c:idx val="1"/>
          <c:order val="1"/>
          <c:tx>
            <c:strRef>
              <c:f>Foglio1!$C$1</c:f>
              <c:strCache>
                <c:ptCount val="1"/>
                <c:pt idx="0">
                  <c:v>Anxious</c:v>
                </c:pt>
              </c:strCache>
            </c:strRef>
          </c:tx>
          <c:spPr>
            <a:solidFill>
              <a:srgbClr val="A01530"/>
            </a:solidFill>
            <a:ln>
              <a:noFill/>
            </a:ln>
            <a:effectLst/>
          </c:spPr>
          <c:invertIfNegative val="0"/>
          <c:cat>
            <c:strRef>
              <c:f>Foglio1!$A$2:$A$4</c:f>
              <c:strCache>
                <c:ptCount val="3"/>
                <c:pt idx="0">
                  <c:v>   </c:v>
                </c:pt>
                <c:pt idx="1">
                  <c:v>   </c:v>
                </c:pt>
                <c:pt idx="2">
                  <c:v>   </c:v>
                </c:pt>
              </c:strCache>
            </c:strRef>
          </c:cat>
          <c:val>
            <c:numRef>
              <c:f>Foglio1!$C$2:$C$4</c:f>
              <c:numCache>
                <c:formatCode>General</c:formatCode>
                <c:ptCount val="3"/>
                <c:pt idx="0">
                  <c:v>5.1820000000000004</c:v>
                </c:pt>
                <c:pt idx="1">
                  <c:v>0.71699999999999997</c:v>
                </c:pt>
                <c:pt idx="2">
                  <c:v>1.0620000000000001</c:v>
                </c:pt>
              </c:numCache>
            </c:numRef>
          </c:val>
          <c:extLst>
            <c:ext xmlns:c16="http://schemas.microsoft.com/office/drawing/2014/chart" uri="{C3380CC4-5D6E-409C-BE32-E72D297353CC}">
              <c16:uniqueId val="{00000001-D870-492B-9D2A-E03B5EF9403C}"/>
            </c:ext>
          </c:extLst>
        </c:ser>
        <c:dLbls>
          <c:showLegendKey val="0"/>
          <c:showVal val="0"/>
          <c:showCatName val="0"/>
          <c:showSerName val="0"/>
          <c:showPercent val="0"/>
          <c:showBubbleSize val="0"/>
        </c:dLbls>
        <c:gapWidth val="219"/>
        <c:overlap val="-27"/>
        <c:axId val="540138895"/>
        <c:axId val="552975055"/>
      </c:barChart>
      <c:catAx>
        <c:axId val="5401388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52975055"/>
        <c:crosses val="autoZero"/>
        <c:auto val="1"/>
        <c:lblAlgn val="ctr"/>
        <c:lblOffset val="100"/>
        <c:noMultiLvlLbl val="0"/>
      </c:catAx>
      <c:valAx>
        <c:axId val="552975055"/>
        <c:scaling>
          <c:orientation val="minMax"/>
          <c:max val="12"/>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crossAx val="540138895"/>
        <c:crosses val="autoZero"/>
        <c:crossBetween val="between"/>
      </c:valAx>
      <c:spPr>
        <a:noFill/>
        <a:ln>
          <a:noFill/>
        </a:ln>
        <a:effectLst/>
      </c:spPr>
    </c:plotArea>
    <c:legend>
      <c:legendPos val="b"/>
      <c:layout>
        <c:manualLayout>
          <c:xMode val="edge"/>
          <c:yMode val="edge"/>
          <c:x val="0.34343980342097175"/>
          <c:y val="0.9469889630318854"/>
          <c:w val="0.31312020154562248"/>
          <c:h val="5.301103696811464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HGF for </a:t>
            </a:r>
            <a:r>
              <a:rPr lang="en-GB" dirty="0" err="1"/>
              <a:t>behavioral</a:t>
            </a:r>
            <a:r>
              <a:rPr lang="en-GB" dirty="0"/>
              <a:t> analysis on anxiety patients during lockdown</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53750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want to compare the simulation with the ideal parameters and with healthy and anxious centroids, in the involving context.</a:t>
            </a:r>
          </a:p>
          <a:p>
            <a:endParaRPr lang="en-GB" dirty="0"/>
          </a:p>
          <a:p>
            <a:r>
              <a:rPr lang="en-GB" dirty="0"/>
              <a:t>The analysis shows that the simulation with the healthy centroid has a trend more similar to the ideal model than the anxious centroid, which confirms what we just observed in the previous slide.</a:t>
            </a:r>
          </a:p>
          <a:p>
            <a:endParaRPr lang="en-GB" dirty="0"/>
          </a:p>
          <a:p>
            <a:r>
              <a:rPr lang="en-GB" dirty="0"/>
              <a:t>-&gt; In addition these responses, compared to the correct outcomes, lead to the shown scores. </a:t>
            </a:r>
          </a:p>
          <a:p>
            <a:r>
              <a:rPr lang="en-GB" dirty="0"/>
              <a:t>Healthy controls have a higher score when compared to the anxious patients, which AGAIN means that their response is closer to the ideal model than the other group.</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5912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39688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analyse the ideal response, from the top to the bottom you can see the hidden states in blue and the response in red.</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24960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would like to briefly present the context that led us to the idea for this project.</a:t>
            </a:r>
          </a:p>
          <a:p>
            <a:r>
              <a:rPr lang="en-US" dirty="0"/>
              <a:t>-&gt; We are 3 Italian students whose families have lived the lockdown in </a:t>
            </a:r>
            <a:r>
              <a:rPr lang="en-US" dirty="0" err="1"/>
              <a:t>italy</a:t>
            </a:r>
            <a:r>
              <a:rPr lang="en-US" dirty="0"/>
              <a:t> in first person. We wanted to combine our personal experience with the subject of the course.</a:t>
            </a:r>
          </a:p>
          <a:p>
            <a:endParaRPr lang="en-US" dirty="0"/>
          </a:p>
          <a:p>
            <a:r>
              <a:rPr lang="en-US" dirty="0"/>
              <a:t>-&gt;The first inspiration was brought by the lack of healthcare goods, such as masks or hand sanitizers, in </a:t>
            </a:r>
            <a:r>
              <a:rPr lang="en-US" dirty="0" err="1"/>
              <a:t>italy</a:t>
            </a:r>
            <a:r>
              <a:rPr lang="en-US" dirty="0"/>
              <a:t> since the very beginning of this period, which led to a general concern </a:t>
            </a:r>
            <a:r>
              <a:rPr lang="en-US" dirty="0" err="1"/>
              <a:t>whithin</a:t>
            </a:r>
            <a:r>
              <a:rPr lang="en-US" dirty="0"/>
              <a:t> the population.</a:t>
            </a:r>
          </a:p>
          <a:p>
            <a:endParaRPr lang="en-US" dirty="0"/>
          </a:p>
          <a:p>
            <a:r>
              <a:rPr lang="en-US" dirty="0"/>
              <a:t>-&gt;From this, we developed our project idea for anxiety analysis during lockdown.</a:t>
            </a:r>
          </a:p>
          <a:p>
            <a:endParaRPr lang="en-US" dirty="0"/>
          </a:p>
          <a:p>
            <a:r>
              <a:rPr lang="en-US" dirty="0"/>
              <a:t>-&gt; Right afterwards, we started doing our test to build our  own dataset from </a:t>
            </a:r>
            <a:r>
              <a:rPr lang="en-US" dirty="0" err="1"/>
              <a:t>italian</a:t>
            </a:r>
            <a:r>
              <a:rPr lang="en-US" dirty="0"/>
              <a:t> subjects.</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51519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introduce you to the goal of our project.</a:t>
            </a:r>
          </a:p>
          <a:p>
            <a:r>
              <a:rPr lang="en-GB" dirty="0"/>
              <a:t>We developed 3 test which we are going to describe more in details in a moment, namely 1 anxiety quiz, used to validate our results, 1 impartial test, 1 psychologically involving test.</a:t>
            </a:r>
          </a:p>
          <a:p>
            <a:endParaRPr lang="en-GB" dirty="0"/>
          </a:p>
          <a:p>
            <a:r>
              <a:rPr lang="en-GB" dirty="0"/>
              <a:t>-&gt;These three tests are delivered to the agents via a </a:t>
            </a:r>
            <a:r>
              <a:rPr lang="en-GB" dirty="0" err="1"/>
              <a:t>webapp</a:t>
            </a:r>
            <a:r>
              <a:rPr lang="en-GB" dirty="0"/>
              <a:t> developed by us, in order to make the experiment easier and accessible to a wider pool of subjects.</a:t>
            </a:r>
          </a:p>
          <a:p>
            <a:endParaRPr lang="en-GB" dirty="0"/>
          </a:p>
          <a:p>
            <a:r>
              <a:rPr lang="en-GB" dirty="0"/>
              <a:t>-&gt;Then we collect the results and we analyse and model them via HGF library and finally we use a clustering algorithm to separate anxiety patients from healthy controls. </a:t>
            </a:r>
          </a:p>
          <a:p>
            <a:endParaRPr lang="en-GB" dirty="0"/>
          </a:p>
          <a:p>
            <a:r>
              <a:rPr lang="en-GB" dirty="0"/>
              <a:t>Our goal is to compare the clustering obtained from the two tests with the ground truth provided by the anxiety quiz.</a:t>
            </a:r>
          </a:p>
          <a:p>
            <a:r>
              <a:rPr lang="en-GB" dirty="0"/>
              <a:t>The hypothesis we want to validate is that the involving test provides results consistent with the ground truth, while the impartial test provides more random results, when compared to 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188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describe the tests we proposed.</a:t>
            </a:r>
          </a:p>
          <a:p>
            <a:r>
              <a:rPr lang="en-GB" dirty="0"/>
              <a:t>With the animation you can see the interface presented to our subjects.</a:t>
            </a:r>
          </a:p>
          <a:p>
            <a:r>
              <a:rPr lang="en-GB" dirty="0"/>
              <a:t>Anxiety quiz: composed by 20 questions taken from STATE TRAIT ANXIETY INVENTORY. </a:t>
            </a:r>
          </a:p>
          <a:p>
            <a:r>
              <a:rPr lang="en-GB" dirty="0"/>
              <a:t>the other two tests are structured in the same way.</a:t>
            </a:r>
          </a:p>
          <a:p>
            <a:r>
              <a:rPr lang="en-GB" dirty="0"/>
              <a:t>the agent imagines to be in a daily situation at the supermarket, where they have to buy a certain good, which may or may not be present there.</a:t>
            </a:r>
          </a:p>
          <a:p>
            <a:r>
              <a:rPr lang="en-GB" dirty="0"/>
              <a:t>After knowing this, they are asked to guess whether the same good is present or not in a nearby supermarket and they are shown the correct answer.</a:t>
            </a:r>
          </a:p>
          <a:p>
            <a:r>
              <a:rPr lang="en-GB" dirty="0"/>
              <a:t>the information about the presence or absence of the good, which is our input is provided as visual cues, as you can see in the demo.</a:t>
            </a:r>
          </a:p>
          <a:p>
            <a:endParaRPr lang="en-GB" dirty="0"/>
          </a:p>
          <a:p>
            <a:r>
              <a:rPr lang="en-GB" dirty="0"/>
              <a:t>The fundamental difference between the two tests relies on the involved good: biscuits for the impartial context, hand sanitizer for the psychologically involving one.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80033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we generated the binary sequences for the experiment.</a:t>
            </a:r>
          </a:p>
          <a:p>
            <a:endParaRPr lang="en-GB" dirty="0"/>
          </a:p>
          <a:p>
            <a:r>
              <a:rPr lang="en-GB" dirty="0"/>
              <a:t>The correct outcomes are produced by a generative model which takes as input some parameters and the probability of outcomes themselves, given the cues. in particular this probability is shown here with the black line and it's a step function. (used to control the </a:t>
            </a:r>
            <a:r>
              <a:rPr lang="en-GB" dirty="0" err="1"/>
              <a:t>bernoulli</a:t>
            </a:r>
            <a:r>
              <a:rPr lang="en-GB" dirty="0"/>
              <a:t> distribution in the generative model).</a:t>
            </a:r>
          </a:p>
          <a:p>
            <a:r>
              <a:rPr lang="en-GB" dirty="0"/>
              <a:t>The output of the generative model is shown with the blue line, which then we binarize and discretize and it is shown at the bottom with the green dots. </a:t>
            </a:r>
          </a:p>
          <a:p>
            <a:endParaRPr lang="en-GB" dirty="0"/>
          </a:p>
          <a:p>
            <a:r>
              <a:rPr lang="en-GB" dirty="0"/>
              <a:t>The cues are produced backwards via a </a:t>
            </a:r>
            <a:r>
              <a:rPr lang="en-GB" dirty="0" err="1"/>
              <a:t>bernoulli</a:t>
            </a:r>
            <a:r>
              <a:rPr lang="en-GB" dirty="0"/>
              <a:t> distribution of the correct outcomes and they are shown with the orange dots.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19972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heart of our analysis consists of the estimation of three parameters of the perceptual model, namely the two default volatilities of the hidden states and the initial value of the random walk (mean value of the normal distribution of state_3).</a:t>
            </a:r>
          </a:p>
          <a:p>
            <a:endParaRPr lang="en-US" dirty="0"/>
          </a:p>
          <a:p>
            <a:r>
              <a:rPr lang="en-US" dirty="0"/>
              <a:t>These parameters are shown on the axes of the two graphs, which depict the distribution of the user in the parameter space, for the two scenarios. the groups are identified via the two colors, accordingly to the result of the anxiety quiz, and are more or less in the same quantity.</a:t>
            </a:r>
          </a:p>
          <a:p>
            <a:endParaRPr lang="en-US" dirty="0"/>
          </a:p>
          <a:p>
            <a:r>
              <a:rPr lang="en-US" dirty="0"/>
              <a:t>As you can notice, the involving test presents two fairly visible regions, quite consistent with the ground truth, while the impartial test presents a more spread and chaotic point cloud.</a:t>
            </a:r>
          </a:p>
        </p:txBody>
      </p:sp>
      <p:sp>
        <p:nvSpPr>
          <p:cNvPr id="4" name="Segnaposto numero diapositiva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42678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Moreover, regarding the parameter, we analysed their correlation in the different configurations.</a:t>
            </a:r>
          </a:p>
          <a:p>
            <a:r>
              <a:rPr lang="en-GB" dirty="0"/>
              <a:t>In all the cases, as you can see, they are never correlated which means they independently identifiable. Consequently, changing a parameter is never fully equivalent to change another one. </a:t>
            </a:r>
          </a:p>
          <a:p>
            <a:endParaRPr lang="en-GB" dirty="0"/>
          </a:p>
          <a:p>
            <a:endParaRPr lang="en-GB" dirty="0"/>
          </a:p>
          <a:p>
            <a:r>
              <a:rPr lang="en-GB" dirty="0"/>
              <a:t>(Including a readout of mu3 in the response model allows to get rid of the indeterminacy observed when using other models we tested during exercises.)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7408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from the estimation of the parameters, we carry out K-means clustering to ideally distinguish healthy controls from anxiety patients and we compare the obtained results to our ground truth.</a:t>
            </a:r>
          </a:p>
          <a:p>
            <a:endParaRPr lang="en-GB" dirty="0"/>
          </a:p>
          <a:p>
            <a:r>
              <a:rPr lang="en-GB" dirty="0"/>
              <a:t>in this slide we present the results for the impartial test.</a:t>
            </a:r>
          </a:p>
          <a:p>
            <a:endParaRPr lang="en-GB" dirty="0"/>
          </a:p>
          <a:p>
            <a:r>
              <a:rPr lang="en-GB" dirty="0"/>
              <a:t>on the left you can see the classification of the subject according to the ground truth, while on the right there is output of the k-means clustering for the two groups.</a:t>
            </a:r>
          </a:p>
          <a:p>
            <a:r>
              <a:rPr lang="en-GB" dirty="0"/>
              <a:t> </a:t>
            </a:r>
          </a:p>
          <a:p>
            <a:r>
              <a:rPr lang="en-GB" dirty="0"/>
              <a:t>We can see that in the impartial context the accuracy obtained is quite low, very close to 50%, which means that in this scenario all the users behave in a very similar way.</a:t>
            </a:r>
          </a:p>
          <a:p>
            <a:endParaRPr lang="en-GB" dirty="0"/>
          </a:p>
          <a:p>
            <a:r>
              <a:rPr lang="en-GB" dirty="0"/>
              <a:t>-&gt;Here there is a visual aid to identify the centroids of the clusters and the parameters of the ideal model in green.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0618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same graphs are shown for the involving scenario.</a:t>
            </a:r>
          </a:p>
          <a:p>
            <a:endParaRPr lang="en-GB" dirty="0"/>
          </a:p>
          <a:p>
            <a:r>
              <a:rPr lang="en-GB" dirty="0"/>
              <a:t>As you can see, the behaviour of the k-means is way more consistent with the ground truth, leading to an accuracy of 76%.</a:t>
            </a:r>
          </a:p>
          <a:p>
            <a:endParaRPr lang="en-GB" dirty="0"/>
          </a:p>
          <a:p>
            <a:r>
              <a:rPr lang="en-GB" dirty="0"/>
              <a:t>This means that, as supposed, in a psychologically involving context the two groups behave differently enough to be distinguished in the majority of the cases.</a:t>
            </a:r>
          </a:p>
          <a:p>
            <a:endParaRPr lang="en-GB" dirty="0"/>
          </a:p>
          <a:p>
            <a:r>
              <a:rPr lang="en-GB" dirty="0"/>
              <a:t>-&gt;Moreover, as an additional insight, the estimation of the ideal parameters is closer to the healthy controls, which could possibly mean that the anxious people tend to drift from the ideal behaviour.</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3021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FB9129D-F63D-465F-B22F-F463CD979380}"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it-IT"/>
              <a:t>Fare clic sull'icona per inserire un'immagine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DDBAD16-67C1-4DE7-BC19-111FC929E0E0}"/>
              </a:ext>
            </a:extLst>
          </p:cNvPr>
          <p:cNvSpPr>
            <a:spLocks noGrp="1"/>
          </p:cNvSpPr>
          <p:nvPr>
            <p:ph type="dt" sz="half" idx="10"/>
          </p:nvPr>
        </p:nvSpPr>
        <p:spPr/>
        <p:txBody>
          <a:bodyPr/>
          <a:lstStyle/>
          <a:p>
            <a:fld id="{665607BE-DD29-4BE5-B1D7-EBFB1ED42AD5}" type="datetime1">
              <a:rPr lang="it-IT" smtClean="0"/>
              <a:t>28/05/20</a:t>
            </a:fld>
            <a:endParaRPr lang="en-GB" dirty="0"/>
          </a:p>
        </p:txBody>
      </p:sp>
      <p:sp>
        <p:nvSpPr>
          <p:cNvPr id="3" name="Segnaposto piè di pagina 2">
            <a:extLst>
              <a:ext uri="{FF2B5EF4-FFF2-40B4-BE49-F238E27FC236}">
                <a16:creationId xmlns:a16="http://schemas.microsoft.com/office/drawing/2014/main" id="{E9B68DF0-7653-45A1-B54C-F294DE222384}"/>
              </a:ext>
            </a:extLst>
          </p:cNvPr>
          <p:cNvSpPr>
            <a:spLocks noGrp="1"/>
          </p:cNvSpPr>
          <p:nvPr>
            <p:ph type="ftr" sz="quarter" idx="11"/>
          </p:nvPr>
        </p:nvSpPr>
        <p:spPr/>
        <p:txBody>
          <a:bodyPr/>
          <a:lstStyle/>
          <a:p>
            <a:r>
              <a:rPr lang="en-GB"/>
              <a:t>Branca, Menini, Sangalli</a:t>
            </a:r>
            <a:endParaRPr lang="en-GB" dirty="0"/>
          </a:p>
        </p:txBody>
      </p:sp>
      <p:sp>
        <p:nvSpPr>
          <p:cNvPr id="4" name="Segnaposto numero diapositiva 3">
            <a:extLst>
              <a:ext uri="{FF2B5EF4-FFF2-40B4-BE49-F238E27FC236}">
                <a16:creationId xmlns:a16="http://schemas.microsoft.com/office/drawing/2014/main" id="{3B5D2B62-93B9-4E9D-83B3-B75685B9EF0C}"/>
              </a:ext>
            </a:extLst>
          </p:cNvPr>
          <p:cNvSpPr>
            <a:spLocks noGrp="1"/>
          </p:cNvSpPr>
          <p:nvPr>
            <p:ph type="sldNum" sz="quarter" idx="12"/>
          </p:nvPr>
        </p:nvSpPr>
        <p:spPr/>
        <p:txBody>
          <a:body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21477998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E3CF20B-DBD5-468F-87DB-3222B87D3958}"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409F77C-A814-4D93-BBE3-8E8F38B1ED9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1CE8F55-5CD1-4C78-A0B4-D1B5BCE91816}"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97DF34D-69C2-4616-A1F3-2B714986A6A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A1799BD-5592-4C0F-AEE1-147CD0CD61A0}"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ADBF162-4575-463B-86B3-DF11CC7BC9D4}"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83FC7A1-9025-4263-B938-11E646C7C4C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92169FF-A451-459B-9C09-AF8DBF358E5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9B17222-79D5-4D32-B90B-A7D8269E301A}"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C28CE68-4921-4D8F-AA77-37A17E4D81E3}"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090B877-AC53-44A1-A887-C8AEAB2819A8}"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55DF250-E115-4C8A-919F-4DA03EE5F30C}"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CC6B567-D47E-4941-B949-8463B3AAF6C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4E799DF-3DF1-48A2-A784-F074A098B1A2}"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DC11B74-4259-4ECA-89AC-365668BACFA6}"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F912ACC-C26B-440E-8E19-6250095B1230}"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87EFC17-F348-4E91-A31D-473DA30DA830}"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0D9FC6D-7280-4BAC-B523-DEA264579193}"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BFC393D-7DF6-49E3-91AA-12BC12BAB8CB}"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EA0F1C-E74D-43D9-B051-612C3966B96D}"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88C50B-6E18-4ABC-97F8-667ED3AEC539}"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6A28E1F-CC85-4274-86A9-5464F38C583A}"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A4AB838-96AA-44A1-9E1D-8E7060143CB8}"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43C8E7-58C3-4BD3-9E0C-6BD8B5E01AC9}"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0FD5DBF-F23B-4F72-8B72-2EE3F1DC1ADE}"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433C517-6AA0-4B56-B521-E8879DB3A4A9}"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5624372-FEE8-40E5-8595-A23A00191248}"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B52DD1-B5AF-490A-B84C-6077B82E488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04835CB-59DE-4A4F-B004-CBE9486BD89B}"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F784BCE-7C56-4E71-966C-548A5C736468}"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997A1FF-86E2-4491-9DC6-2D4F6772FF4F}"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7447432-8D8D-46CD-8500-7783997D326B}"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477C758-1A95-4E3F-A76F-01D5DE940DD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E87154EE-54C1-4058-8986-4392B674A12B}"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CB0C326-A6A4-4702-8328-A216B184C624}"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DDE25FE-1B43-4316-AC95-3F79D61C9CDE}"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38D659-4A91-420D-8D24-B137B390A454}"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74AE68A-8AA3-4B2A-BA18-9FEEF9AC7786}"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E00F3B-6642-4FF0-BE9B-8336DFA3E1B0}"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ECD5238-5F62-4827-899E-C185FEAD138B}"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0231381-09BC-40C1-BCF0-022F84010FFB}"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A3B168C-B960-4047-A124-F84BB771E3AE}"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26386B5-08F9-4F04-B43D-0B838D87AEDA}"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3B66CBB-AE49-47B0-A6FA-DD61A5178602}"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8347CBB-BF0B-44B8-9552-4C5546C543E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4C2D7E2-4FCF-4CD5-8D64-915E0E20A7AB}"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BBD272A-0C95-4AE5-B17E-AEE0119BD9F5}"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D147541-EC85-4099-BAB4-2B234624E103}"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D2AAB8E-511D-450D-BBF2-4033B75D915B}"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D82A048-3E06-4508-8630-0AB5DEB8D33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08ACF11-4D9A-4F04-A0FD-2530B5366E71}"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AAF74BD-C4C4-40C4-8575-F37CAE3248EA}"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4D1B230-5B31-4423-BE96-7AA5F5EB1C16}"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140F474-8444-4611-B207-F237DD361CE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71D7119-5B9B-4D71-A9F2-017B99407E03}"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F3FC33C-604A-49A2-ABF2-1896C9D68BA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C1615F8-D898-41DE-AD42-A5B898B378F6}"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8972F27-FF1B-4E2C-91AA-5DB757138FFF}"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B1BAA5D-5ED5-4FA0-9705-2908D0E3CBE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B52D020-7903-457D-ADA5-FC275B7E9310}"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977C1CE-1314-4D8A-B683-592FA6D4E14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C7606BB-6E48-4150-9B27-4A18DC7A2B62}" type="datetime1">
              <a:rPr lang="it-IT" smtClean="0"/>
              <a:t>28/05/20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Branca, Menini, Sangalli</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76432D2-7143-4B77-9112-00B537273A2B}"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A4F4BF9-9AFC-43F8-9382-907C8CB5397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67820DB-F495-4A5F-9194-23B024C701A5}"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DFBF1AA-4E3B-40FF-B912-B7DF107A08E5}" type="datetime1">
              <a:rPr lang="it-IT" smtClean="0"/>
              <a:t>28/05/20</a:t>
            </a:fld>
            <a:endParaRPr lang="en-GB" dirty="0"/>
          </a:p>
        </p:txBody>
      </p:sp>
      <p:sp>
        <p:nvSpPr>
          <p:cNvPr id="6" name="Fußzeilenplatzhalter 5"/>
          <p:cNvSpPr>
            <a:spLocks noGrp="1"/>
          </p:cNvSpPr>
          <p:nvPr>
            <p:ph type="ftr" sz="quarter" idx="11"/>
          </p:nvPr>
        </p:nvSpPr>
        <p:spPr/>
        <p:txBody>
          <a:bodyPr/>
          <a:lstStyle/>
          <a:p>
            <a:r>
              <a:rPr lang="en-GB"/>
              <a:t>Branca, Menini, Sangalli</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3386489-2D04-4124-A8DB-58BDCE94ABC2}"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FD86679-C4D6-4557-90FE-BADAFADA6E43}"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35938BC-D29D-4449-AE89-DFD7235F3067}"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a:t>Branca, Menini, 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B2D6D9E-2372-41E3-A5EF-2651CEE07EDD}"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3D62851-1D22-4DC5-9BDD-81DD5E9F46D7}"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emf"/><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emf"/><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emf"/><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1.emf"/><Relationship Id="rId5" Type="http://schemas.openxmlformats.org/officeDocument/2006/relationships/slideLayout" Target="../slideLayouts/slideLayout42.xml"/><Relationship Id="rId10" Type="http://schemas.openxmlformats.org/officeDocument/2006/relationships/theme" Target="../theme/theme5.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emf"/><Relationship Id="rId5" Type="http://schemas.openxmlformats.org/officeDocument/2006/relationships/slideLayout" Target="../slideLayouts/slideLayout51.xml"/><Relationship Id="rId10"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1.emf"/><Relationship Id="rId5" Type="http://schemas.openxmlformats.org/officeDocument/2006/relationships/slideLayout" Target="../slideLayouts/slideLayout60.xml"/><Relationship Id="rId10" Type="http://schemas.openxmlformats.org/officeDocument/2006/relationships/theme" Target="../theme/theme7.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image" Target="../media/image1.emf"/><Relationship Id="rId5" Type="http://schemas.openxmlformats.org/officeDocument/2006/relationships/slideLayout" Target="../slideLayouts/slideLayout69.xml"/><Relationship Id="rId10" Type="http://schemas.openxmlformats.org/officeDocument/2006/relationships/theme" Target="../theme/theme8.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emf"/><Relationship Id="rId5" Type="http://schemas.openxmlformats.org/officeDocument/2006/relationships/slideLayout" Target="../slideLayouts/slideLayout78.xml"/><Relationship Id="rId10" Type="http://schemas.openxmlformats.org/officeDocument/2006/relationships/theme" Target="../theme/theme9.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65607BE-DD29-4BE5-B1D7-EBFB1ED42AD5}"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err="1"/>
              <a:t>Branca</a:t>
            </a:r>
            <a:r>
              <a:rPr lang="en-GB" dirty="0"/>
              <a:t>, Menini, </a:t>
            </a:r>
            <a:r>
              <a:rPr lang="en-GB" dirty="0" err="1"/>
              <a:t>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1685" y="6308727"/>
            <a:ext cx="2747598" cy="459774"/>
          </a:xfrm>
          <a:prstGeom prst="rect">
            <a:avLst/>
          </a:prstGeom>
          <a:noFill/>
        </p:spPr>
        <p:txBody>
          <a:bodyPr wrap="square" lIns="0" rIns="0" rtlCol="0" anchor="ctr" anchorCtr="0">
            <a:noAutofit/>
          </a:bodyPr>
          <a:lstStyle/>
          <a:p>
            <a:r>
              <a:rPr lang="en-GB" sz="800" baseline="0" dirty="0"/>
              <a:t>	   Translational Neuromodeling Unit</a:t>
            </a:r>
          </a:p>
        </p:txBody>
      </p:sp>
      <p:pic>
        <p:nvPicPr>
          <p:cNvPr id="17" name="Bild 18" descr="g_eth_logo_kurz_neg_Schutzraum.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Immagine 35" descr="Immagine che contiene disegnando&#10;&#10;Descrizione generata automaticamente">
            <a:extLst>
              <a:ext uri="{FF2B5EF4-FFF2-40B4-BE49-F238E27FC236}">
                <a16:creationId xmlns:a16="http://schemas.microsoft.com/office/drawing/2014/main" id="{06D3DE48-35B5-4441-8898-4C045EF7FA0D}"/>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 t="23000" r="1401" b="23001"/>
          <a:stretch/>
        </p:blipFill>
        <p:spPr>
          <a:xfrm>
            <a:off x="403229" y="6323470"/>
            <a:ext cx="812602" cy="4450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 id="2147483861"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2478A19-0960-4F1F-908E-20F32485F131}"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10381D0-8749-40BB-8BB1-0B43896F7E4E}"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BCB1E51-1077-474E-AE72-B98B36CD3355}"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906C132-192E-4458-8E2D-A59A9B6DF7B5}"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BA2323F-3C04-4A5A-AC10-E6D015D2C99F}"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75B0E14-D5FC-4E10-B562-5E56ED6E7025}"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50867CA-5077-4AE6-96F4-6E67C848956B}"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9024932-062D-4F30-937A-0A9A82F95F7B}" type="datetime1">
              <a:rPr lang="it-IT" smtClean="0"/>
              <a:t>28/05/20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Branca, Menini, Sangalli</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7.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59.jpg"/><Relationship Id="rId10" Type="http://schemas.openxmlformats.org/officeDocument/2006/relationships/image" Target="../media/image65.png"/><Relationship Id="rId4" Type="http://schemas.openxmlformats.org/officeDocument/2006/relationships/image" Target="../media/image58.jpg"/><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nutest.altervista.org/"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4.xml"/><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hart" Target="../charts/chart5.xml"/><Relationship Id="rId7" Type="http://schemas.openxmlformats.org/officeDocument/2006/relationships/image" Target="../media/image5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svg"/><Relationship Id="rId26" Type="http://schemas.openxmlformats.org/officeDocument/2006/relationships/image" Target="../media/image14.svg"/><Relationship Id="rId3" Type="http://schemas.openxmlformats.org/officeDocument/2006/relationships/tags" Target="../tags/tag3.xml"/><Relationship Id="rId21" Type="http://schemas.openxmlformats.org/officeDocument/2006/relationships/image" Target="../media/image9.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5.png"/><Relationship Id="rId25"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notesSlide" Target="../notesSlides/notesSlide2.xml"/><Relationship Id="rId20" Type="http://schemas.openxmlformats.org/officeDocument/2006/relationships/image" Target="../media/image8.svg"/><Relationship Id="rId29"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2.svg"/><Relationship Id="rId32" Type="http://schemas.openxmlformats.org/officeDocument/2006/relationships/image" Target="../media/image20.svg"/><Relationship Id="rId5" Type="http://schemas.openxmlformats.org/officeDocument/2006/relationships/tags" Target="../tags/tag5.xml"/><Relationship Id="rId15" Type="http://schemas.openxmlformats.org/officeDocument/2006/relationships/slideLayout" Target="../slideLayouts/slideLayout10.xml"/><Relationship Id="rId23" Type="http://schemas.openxmlformats.org/officeDocument/2006/relationships/image" Target="../media/image11.png"/><Relationship Id="rId28" Type="http://schemas.openxmlformats.org/officeDocument/2006/relationships/image" Target="../media/image16.svg"/><Relationship Id="rId10" Type="http://schemas.openxmlformats.org/officeDocument/2006/relationships/tags" Target="../tags/tag10.xml"/><Relationship Id="rId19" Type="http://schemas.openxmlformats.org/officeDocument/2006/relationships/image" Target="../media/image7.png"/><Relationship Id="rId31"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10.svg"/><Relationship Id="rId27" Type="http://schemas.openxmlformats.org/officeDocument/2006/relationships/image" Target="../media/image15.png"/><Relationship Id="rId30"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svg"/><Relationship Id="rId26" Type="http://schemas.openxmlformats.org/officeDocument/2006/relationships/image" Target="../media/image42.svg"/><Relationship Id="rId3" Type="http://schemas.openxmlformats.org/officeDocument/2006/relationships/image" Target="../media/image21.jpeg"/><Relationship Id="rId21" Type="http://schemas.openxmlformats.org/officeDocument/2006/relationships/image" Target="../media/image37.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0.sv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39.png"/><Relationship Id="rId10" Type="http://schemas.openxmlformats.org/officeDocument/2006/relationships/image" Target="../media/image28.png"/><Relationship Id="rId19"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38.svg"/><Relationship Id="rId27"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gif"/><Relationship Id="rId7" Type="http://schemas.openxmlformats.org/officeDocument/2006/relationships/hyperlink" Target="https://en.wikipedia.org/wiki/State-Trait_Anxiety_Inventory"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err="1"/>
              <a:t>Branca</a:t>
            </a:r>
            <a:r>
              <a:rPr lang="en-GB" dirty="0"/>
              <a:t> Francesco, Menini Davide, </a:t>
            </a:r>
            <a:r>
              <a:rPr lang="en-GB" dirty="0" err="1"/>
              <a:t>Sangalli</a:t>
            </a:r>
            <a:r>
              <a:rPr lang="en-GB" dirty="0"/>
              <a:t> Sara</a:t>
            </a:r>
          </a:p>
        </p:txBody>
      </p:sp>
      <p:sp>
        <p:nvSpPr>
          <p:cNvPr id="3" name="Datumsplatzhalter 2"/>
          <p:cNvSpPr>
            <a:spLocks noGrp="1"/>
          </p:cNvSpPr>
          <p:nvPr>
            <p:ph type="dt" sz="half" idx="10"/>
          </p:nvPr>
        </p:nvSpPr>
        <p:spPr/>
        <p:txBody>
          <a:bodyPr/>
          <a:lstStyle/>
          <a:p>
            <a:fld id="{9F2519FE-E249-446B-AAF5-9CD3BF72D34B}" type="datetime1">
              <a:rPr lang="it-IT" smtClean="0"/>
              <a:t>28/05/20</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US" dirty="0"/>
              <a:t>HGF for </a:t>
            </a:r>
            <a:r>
              <a:rPr lang="en-GB" dirty="0"/>
              <a:t>Behavioural</a:t>
            </a:r>
            <a:r>
              <a:rPr lang="en-US" dirty="0"/>
              <a:t> Analysis:</a:t>
            </a:r>
            <a:br>
              <a:rPr lang="en-US" dirty="0"/>
            </a:br>
            <a:r>
              <a:rPr lang="en-US" dirty="0"/>
              <a:t>Perceptual Model for Anxiety Patients During Lockdown</a:t>
            </a:r>
            <a:br>
              <a:rPr lang="en-GB" dirty="0"/>
            </a:br>
            <a:br>
              <a:rPr lang="en-US" dirty="0"/>
            </a:br>
            <a:endParaRPr lang="en-GB" dirty="0"/>
          </a:p>
        </p:txBody>
      </p:sp>
      <p:sp>
        <p:nvSpPr>
          <p:cNvPr id="4" name="Fußzeilenplatzhalter 3"/>
          <p:cNvSpPr>
            <a:spLocks noGrp="1"/>
          </p:cNvSpPr>
          <p:nvPr>
            <p:ph type="ftr" sz="quarter" idx="13"/>
          </p:nvPr>
        </p:nvSpPr>
        <p:spPr/>
        <p:txBody>
          <a:bodyPr/>
          <a:lstStyle/>
          <a:p>
            <a:r>
              <a:rPr lang="en-GB"/>
              <a:t>Branca, Menini, Sangalli</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10</a:t>
            </a:fld>
            <a:endParaRPr lang="en-GB" dirty="0"/>
          </a:p>
        </p:txBody>
      </p:sp>
      <p:sp>
        <p:nvSpPr>
          <p:cNvPr id="9" name="Titel 8"/>
          <p:cNvSpPr>
            <a:spLocks noGrp="1"/>
          </p:cNvSpPr>
          <p:nvPr>
            <p:ph type="title"/>
          </p:nvPr>
        </p:nvSpPr>
        <p:spPr>
          <a:xfrm>
            <a:off x="323850" y="620714"/>
            <a:ext cx="11537950" cy="648046"/>
          </a:xfrm>
        </p:spPr>
        <p:txBody>
          <a:bodyPr/>
          <a:lstStyle/>
          <a:p>
            <a:r>
              <a:rPr lang="en-GB" dirty="0"/>
              <a:t>Comparison of Simulations: Ideal vs. Involving Test’s Centroids</a:t>
            </a:r>
          </a:p>
        </p:txBody>
      </p:sp>
      <p:grpSp>
        <p:nvGrpSpPr>
          <p:cNvPr id="16" name="Gruppo 15">
            <a:extLst>
              <a:ext uri="{FF2B5EF4-FFF2-40B4-BE49-F238E27FC236}">
                <a16:creationId xmlns:a16="http://schemas.microsoft.com/office/drawing/2014/main" id="{F4BD4BAE-A0FA-4895-B9BF-FE170F92A183}"/>
              </a:ext>
            </a:extLst>
          </p:cNvPr>
          <p:cNvGrpSpPr/>
          <p:nvPr/>
        </p:nvGrpSpPr>
        <p:grpSpPr>
          <a:xfrm>
            <a:off x="1853209" y="1676462"/>
            <a:ext cx="9857533" cy="4707665"/>
            <a:chOff x="1338708" y="1520343"/>
            <a:chExt cx="9857533" cy="4707665"/>
          </a:xfrm>
        </p:grpSpPr>
        <p:pic>
          <p:nvPicPr>
            <p:cNvPr id="7" name="Immagine 6" descr="Immagine che contiene screenshot&#10;&#10;Descrizione generata automaticamente">
              <a:extLst>
                <a:ext uri="{FF2B5EF4-FFF2-40B4-BE49-F238E27FC236}">
                  <a16:creationId xmlns:a16="http://schemas.microsoft.com/office/drawing/2014/main" id="{B6C64B68-E526-403E-A232-795D2C387A60}"/>
                </a:ext>
              </a:extLst>
            </p:cNvPr>
            <p:cNvPicPr>
              <a:picLocks noChangeAspect="1"/>
            </p:cNvPicPr>
            <p:nvPr/>
          </p:nvPicPr>
          <p:blipFill rotWithShape="1">
            <a:blip r:embed="rId3">
              <a:extLst>
                <a:ext uri="{28A0092B-C50C-407E-A947-70E740481C1C}">
                  <a14:useLocalDpi xmlns:a14="http://schemas.microsoft.com/office/drawing/2010/main" val="0"/>
                </a:ext>
              </a:extLst>
            </a:blip>
            <a:srcRect l="10991" t="70276" r="8125" b="3514"/>
            <a:stretch/>
          </p:blipFill>
          <p:spPr>
            <a:xfrm>
              <a:off x="1338708" y="4645604"/>
              <a:ext cx="9857533" cy="158240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EAA89FDB-78B5-48D9-82B8-602EB1DEFBC8}"/>
                </a:ext>
              </a:extLst>
            </p:cNvPr>
            <p:cNvPicPr>
              <a:picLocks noChangeAspect="1"/>
            </p:cNvPicPr>
            <p:nvPr/>
          </p:nvPicPr>
          <p:blipFill rotWithShape="1">
            <a:blip r:embed="rId4">
              <a:extLst>
                <a:ext uri="{28A0092B-C50C-407E-A947-70E740481C1C}">
                  <a14:useLocalDpi xmlns:a14="http://schemas.microsoft.com/office/drawing/2010/main" val="0"/>
                </a:ext>
              </a:extLst>
            </a:blip>
            <a:srcRect l="10991" t="69958" r="8124" b="7063"/>
            <a:stretch/>
          </p:blipFill>
          <p:spPr>
            <a:xfrm>
              <a:off x="1338708" y="1520343"/>
              <a:ext cx="9857533" cy="1387331"/>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72C91F38-9532-4C6D-95A3-3B5DDF92EFC3}"/>
                </a:ext>
              </a:extLst>
            </p:cNvPr>
            <p:cNvPicPr>
              <a:picLocks noChangeAspect="1"/>
            </p:cNvPicPr>
            <p:nvPr/>
          </p:nvPicPr>
          <p:blipFill rotWithShape="1">
            <a:blip r:embed="rId5">
              <a:extLst>
                <a:ext uri="{28A0092B-C50C-407E-A947-70E740481C1C}">
                  <a14:useLocalDpi xmlns:a14="http://schemas.microsoft.com/office/drawing/2010/main" val="0"/>
                </a:ext>
              </a:extLst>
            </a:blip>
            <a:srcRect l="11003" t="70276" r="8113" b="7063"/>
            <a:stretch/>
          </p:blipFill>
          <p:spPr>
            <a:xfrm>
              <a:off x="1338708" y="3092563"/>
              <a:ext cx="9857533" cy="1368153"/>
            </a:xfrm>
            <a:prstGeom prst="rect">
              <a:avLst/>
            </a:prstGeom>
          </p:spPr>
        </p:pic>
      </p:grpSp>
      <p:pic>
        <p:nvPicPr>
          <p:cNvPr id="21" name="Immagine 20" descr="Immagine che contiene screenshot&#10;&#10;Descrizione generata automaticamente">
            <a:extLst>
              <a:ext uri="{FF2B5EF4-FFF2-40B4-BE49-F238E27FC236}">
                <a16:creationId xmlns:a16="http://schemas.microsoft.com/office/drawing/2014/main" id="{BE42B0A0-7B2A-4D15-924A-5B32AEC99626}"/>
              </a:ext>
            </a:extLst>
          </p:cNvPr>
          <p:cNvPicPr>
            <a:picLocks noChangeAspect="1"/>
          </p:cNvPicPr>
          <p:nvPr/>
        </p:nvPicPr>
        <p:blipFill rotWithShape="1">
          <a:blip r:embed="rId4">
            <a:extLst>
              <a:ext uri="{28A0092B-C50C-407E-A947-70E740481C1C}">
                <a14:useLocalDpi xmlns:a14="http://schemas.microsoft.com/office/drawing/2010/main" val="0"/>
              </a:ext>
            </a:extLst>
          </a:blip>
          <a:srcRect l="14726" t="65590" r="29735" b="30182"/>
          <a:stretch/>
        </p:blipFill>
        <p:spPr>
          <a:xfrm>
            <a:off x="3285306" y="1373560"/>
            <a:ext cx="6768753" cy="255240"/>
          </a:xfrm>
          <a:prstGeom prst="rect">
            <a:avLst/>
          </a:prstGeom>
        </p:spPr>
      </p:pic>
      <p:grpSp>
        <p:nvGrpSpPr>
          <p:cNvPr id="33" name="Gruppo 32">
            <a:extLst>
              <a:ext uri="{FF2B5EF4-FFF2-40B4-BE49-F238E27FC236}">
                <a16:creationId xmlns:a16="http://schemas.microsoft.com/office/drawing/2014/main" id="{C30BCA72-AD89-4FA5-A636-AD87795C2FA2}"/>
              </a:ext>
            </a:extLst>
          </p:cNvPr>
          <p:cNvGrpSpPr/>
          <p:nvPr/>
        </p:nvGrpSpPr>
        <p:grpSpPr>
          <a:xfrm>
            <a:off x="478344" y="3195192"/>
            <a:ext cx="1070042" cy="1089604"/>
            <a:chOff x="181531" y="3354634"/>
            <a:chExt cx="1070042" cy="1089604"/>
          </a:xfrm>
        </p:grpSpPr>
        <p:sp>
          <p:nvSpPr>
            <p:cNvPr id="18" name="CasellaDiTesto 17">
              <a:extLst>
                <a:ext uri="{FF2B5EF4-FFF2-40B4-BE49-F238E27FC236}">
                  <a16:creationId xmlns:a16="http://schemas.microsoft.com/office/drawing/2014/main" id="{B701AB95-0ED6-427B-9E16-196F6E8A116B}"/>
                </a:ext>
              </a:extLst>
            </p:cNvPr>
            <p:cNvSpPr txBox="1"/>
            <p:nvPr/>
          </p:nvSpPr>
          <p:spPr>
            <a:xfrm>
              <a:off x="192616" y="3354634"/>
              <a:ext cx="1040296" cy="338554"/>
            </a:xfrm>
            <a:prstGeom prst="rect">
              <a:avLst/>
            </a:prstGeom>
            <a:noFill/>
          </p:spPr>
          <p:txBody>
            <a:bodyPr wrap="square" rtlCol="0">
              <a:spAutoFit/>
            </a:bodyPr>
            <a:lstStyle/>
            <a:p>
              <a:pPr algn="ctr"/>
              <a:r>
                <a:rPr lang="en-US" sz="1600" b="1" dirty="0"/>
                <a:t>Healthy</a:t>
              </a:r>
            </a:p>
          </p:txBody>
        </p:sp>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3DFFD124-FF63-43A5-862A-07DBCC646298}"/>
                    </a:ext>
                  </a:extLst>
                </p:cNvPr>
                <p:cNvSpPr txBox="1"/>
                <p:nvPr/>
              </p:nvSpPr>
              <p:spPr>
                <a:xfrm>
                  <a:off x="185768" y="373002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=−4.247</m:t>
                        </m:r>
                      </m:oMath>
                    </m:oMathPara>
                  </a14:m>
                  <a:endParaRPr lang="it-IT" sz="1400" b="0" dirty="0">
                    <a:ea typeface="Cambria Math" panose="02040503050406030204" pitchFamily="18" charset="0"/>
                  </a:endParaRPr>
                </a:p>
              </p:txBody>
            </p:sp>
          </mc:Choice>
          <mc:Fallback xmlns="">
            <p:sp>
              <p:nvSpPr>
                <p:cNvPr id="22" name="CasellaDiTesto 21">
                  <a:extLst>
                    <a:ext uri="{FF2B5EF4-FFF2-40B4-BE49-F238E27FC236}">
                      <a16:creationId xmlns:a16="http://schemas.microsoft.com/office/drawing/2014/main" id="{3DFFD124-FF63-43A5-862A-07DBCC646298}"/>
                    </a:ext>
                  </a:extLst>
                </p:cNvPr>
                <p:cNvSpPr txBox="1">
                  <a:spLocks noRot="1" noChangeAspect="1" noMove="1" noResize="1" noEditPoints="1" noAdjustHandles="1" noChangeArrowheads="1" noChangeShapeType="1" noTextEdit="1"/>
                </p:cNvSpPr>
                <p:nvPr/>
              </p:nvSpPr>
              <p:spPr>
                <a:xfrm>
                  <a:off x="185768" y="3730020"/>
                  <a:ext cx="1065805" cy="215444"/>
                </a:xfrm>
                <a:prstGeom prst="rect">
                  <a:avLst/>
                </a:prstGeom>
                <a:blipFill>
                  <a:blip r:embed="rId6"/>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8B89BC2-1C89-4E29-8C67-E10709023D6C}"/>
                    </a:ext>
                  </a:extLst>
                </p:cNvPr>
                <p:cNvSpPr txBox="1"/>
                <p:nvPr/>
              </p:nvSpPr>
              <p:spPr>
                <a:xfrm>
                  <a:off x="181531" y="3981391"/>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=−6.103</m:t>
                        </m:r>
                      </m:oMath>
                    </m:oMathPara>
                  </a14:m>
                  <a:endParaRPr lang="it-IT" sz="1400" b="0" dirty="0">
                    <a:ea typeface="Cambria Math" panose="02040503050406030204" pitchFamily="18" charset="0"/>
                  </a:endParaRPr>
                </a:p>
              </p:txBody>
            </p:sp>
          </mc:Choice>
          <mc:Fallback xmlns="">
            <p:sp>
              <p:nvSpPr>
                <p:cNvPr id="23" name="CasellaDiTesto 22">
                  <a:extLst>
                    <a:ext uri="{FF2B5EF4-FFF2-40B4-BE49-F238E27FC236}">
                      <a16:creationId xmlns:a16="http://schemas.microsoft.com/office/drawing/2014/main" id="{08B89BC2-1C89-4E29-8C67-E10709023D6C}"/>
                    </a:ext>
                  </a:extLst>
                </p:cNvPr>
                <p:cNvSpPr txBox="1">
                  <a:spLocks noRot="1" noChangeAspect="1" noMove="1" noResize="1" noEditPoints="1" noAdjustHandles="1" noChangeArrowheads="1" noChangeShapeType="1" noTextEdit="1"/>
                </p:cNvSpPr>
                <p:nvPr/>
              </p:nvSpPr>
              <p:spPr>
                <a:xfrm>
                  <a:off x="181531" y="3981391"/>
                  <a:ext cx="1065805" cy="215444"/>
                </a:xfrm>
                <a:prstGeom prst="rect">
                  <a:avLst/>
                </a:prstGeom>
                <a:blipFill>
                  <a:blip r:embed="rId7"/>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678F79CB-86DF-4971-B5F3-606133657364}"/>
                    </a:ext>
                  </a:extLst>
                </p:cNvPr>
                <p:cNvSpPr txBox="1"/>
                <p:nvPr/>
              </p:nvSpPr>
              <p:spPr>
                <a:xfrm>
                  <a:off x="201182" y="4228794"/>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=+3.112</m:t>
                        </m:r>
                      </m:oMath>
                    </m:oMathPara>
                  </a14:m>
                  <a:endParaRPr lang="it-IT" sz="1400" b="0" dirty="0">
                    <a:ea typeface="Cambria Math" panose="02040503050406030204" pitchFamily="18" charset="0"/>
                  </a:endParaRPr>
                </a:p>
              </p:txBody>
            </p:sp>
          </mc:Choice>
          <mc:Fallback xmlns="">
            <p:sp>
              <p:nvSpPr>
                <p:cNvPr id="24" name="CasellaDiTesto 23">
                  <a:extLst>
                    <a:ext uri="{FF2B5EF4-FFF2-40B4-BE49-F238E27FC236}">
                      <a16:creationId xmlns:a16="http://schemas.microsoft.com/office/drawing/2014/main" id="{678F79CB-86DF-4971-B5F3-606133657364}"/>
                    </a:ext>
                  </a:extLst>
                </p:cNvPr>
                <p:cNvSpPr txBox="1">
                  <a:spLocks noRot="1" noChangeAspect="1" noMove="1" noResize="1" noEditPoints="1" noAdjustHandles="1" noChangeArrowheads="1" noChangeShapeType="1" noTextEdit="1"/>
                </p:cNvSpPr>
                <p:nvPr/>
              </p:nvSpPr>
              <p:spPr>
                <a:xfrm>
                  <a:off x="201182" y="4228794"/>
                  <a:ext cx="1033745" cy="215444"/>
                </a:xfrm>
                <a:prstGeom prst="rect">
                  <a:avLst/>
                </a:prstGeom>
                <a:blipFill>
                  <a:blip r:embed="rId8"/>
                  <a:stretch>
                    <a:fillRect l="-3550" r="-2959" b="-25714"/>
                  </a:stretch>
                </a:blipFill>
              </p:spPr>
              <p:txBody>
                <a:bodyPr/>
                <a:lstStyle/>
                <a:p>
                  <a:r>
                    <a:rPr lang="en-US">
                      <a:noFill/>
                    </a:rPr>
                    <a:t> </a:t>
                  </a:r>
                </a:p>
              </p:txBody>
            </p:sp>
          </mc:Fallback>
        </mc:AlternateContent>
      </p:grpSp>
      <p:grpSp>
        <p:nvGrpSpPr>
          <p:cNvPr id="32" name="Gruppo 31">
            <a:extLst>
              <a:ext uri="{FF2B5EF4-FFF2-40B4-BE49-F238E27FC236}">
                <a16:creationId xmlns:a16="http://schemas.microsoft.com/office/drawing/2014/main" id="{07F43106-C454-47FC-94D5-C724DF55106E}"/>
              </a:ext>
            </a:extLst>
          </p:cNvPr>
          <p:cNvGrpSpPr/>
          <p:nvPr/>
        </p:nvGrpSpPr>
        <p:grpSpPr>
          <a:xfrm>
            <a:off x="506170" y="4852419"/>
            <a:ext cx="1094084" cy="1067835"/>
            <a:chOff x="157488" y="5169451"/>
            <a:chExt cx="1094084" cy="1067835"/>
          </a:xfrm>
        </p:grpSpPr>
        <p:sp>
          <p:nvSpPr>
            <p:cNvPr id="19" name="CasellaDiTesto 18">
              <a:extLst>
                <a:ext uri="{FF2B5EF4-FFF2-40B4-BE49-F238E27FC236}">
                  <a16:creationId xmlns:a16="http://schemas.microsoft.com/office/drawing/2014/main" id="{4782982B-CA44-478D-9AF4-CCAA6B568ECF}"/>
                </a:ext>
              </a:extLst>
            </p:cNvPr>
            <p:cNvSpPr txBox="1"/>
            <p:nvPr/>
          </p:nvSpPr>
          <p:spPr>
            <a:xfrm>
              <a:off x="185767" y="5169451"/>
              <a:ext cx="1065805" cy="338554"/>
            </a:xfrm>
            <a:prstGeom prst="rect">
              <a:avLst/>
            </a:prstGeom>
            <a:noFill/>
          </p:spPr>
          <p:txBody>
            <a:bodyPr wrap="square" rtlCol="0">
              <a:spAutoFit/>
            </a:bodyPr>
            <a:lstStyle/>
            <a:p>
              <a:pPr algn="ctr"/>
              <a:r>
                <a:rPr lang="en-US" sz="1600" b="1" dirty="0"/>
                <a:t>Anxious</a:t>
              </a:r>
            </a:p>
          </p:txBody>
        </p: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D4E0FF45-5CED-4CCC-A4F1-0BB93ADCE248}"/>
                    </a:ext>
                  </a:extLst>
                </p:cNvPr>
                <p:cNvSpPr txBox="1"/>
                <p:nvPr/>
              </p:nvSpPr>
              <p:spPr>
                <a:xfrm>
                  <a:off x="157488" y="5533948"/>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=−7.718</m:t>
                        </m:r>
                      </m:oMath>
                    </m:oMathPara>
                  </a14:m>
                  <a:endParaRPr lang="it-IT" sz="1400" b="0" dirty="0">
                    <a:ea typeface="Cambria Math" panose="02040503050406030204" pitchFamily="18" charset="0"/>
                  </a:endParaRPr>
                </a:p>
              </p:txBody>
            </p:sp>
          </mc:Choice>
          <mc:Fallback xmlns="">
            <p:sp>
              <p:nvSpPr>
                <p:cNvPr id="25" name="CasellaDiTesto 24">
                  <a:extLst>
                    <a:ext uri="{FF2B5EF4-FFF2-40B4-BE49-F238E27FC236}">
                      <a16:creationId xmlns:a16="http://schemas.microsoft.com/office/drawing/2014/main" id="{D4E0FF45-5CED-4CCC-A4F1-0BB93ADCE248}"/>
                    </a:ext>
                  </a:extLst>
                </p:cNvPr>
                <p:cNvSpPr txBox="1">
                  <a:spLocks noRot="1" noChangeAspect="1" noMove="1" noResize="1" noEditPoints="1" noAdjustHandles="1" noChangeArrowheads="1" noChangeShapeType="1" noTextEdit="1"/>
                </p:cNvSpPr>
                <p:nvPr/>
              </p:nvSpPr>
              <p:spPr>
                <a:xfrm>
                  <a:off x="157488" y="5533948"/>
                  <a:ext cx="1065805" cy="215444"/>
                </a:xfrm>
                <a:prstGeom prst="rect">
                  <a:avLst/>
                </a:prstGeom>
                <a:blipFill>
                  <a:blip r:embed="rId9"/>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C2B43C70-EC8E-4D3E-A432-1C8A6F3290A3}"/>
                    </a:ext>
                  </a:extLst>
                </p:cNvPr>
                <p:cNvSpPr txBox="1"/>
                <p:nvPr/>
              </p:nvSpPr>
              <p:spPr>
                <a:xfrm>
                  <a:off x="157488" y="5780890"/>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=−6.026</m:t>
                        </m:r>
                      </m:oMath>
                    </m:oMathPara>
                  </a14:m>
                  <a:endParaRPr lang="it-IT" sz="1400" b="0" dirty="0">
                    <a:ea typeface="Cambria Math" panose="02040503050406030204" pitchFamily="18" charset="0"/>
                  </a:endParaRPr>
                </a:p>
              </p:txBody>
            </p:sp>
          </mc:Choice>
          <mc:Fallback xmlns="">
            <p:sp>
              <p:nvSpPr>
                <p:cNvPr id="26" name="CasellaDiTesto 25">
                  <a:extLst>
                    <a:ext uri="{FF2B5EF4-FFF2-40B4-BE49-F238E27FC236}">
                      <a16:creationId xmlns:a16="http://schemas.microsoft.com/office/drawing/2014/main" id="{C2B43C70-EC8E-4D3E-A432-1C8A6F3290A3}"/>
                    </a:ext>
                  </a:extLst>
                </p:cNvPr>
                <p:cNvSpPr txBox="1">
                  <a:spLocks noRot="1" noChangeAspect="1" noMove="1" noResize="1" noEditPoints="1" noAdjustHandles="1" noChangeArrowheads="1" noChangeShapeType="1" noTextEdit="1"/>
                </p:cNvSpPr>
                <p:nvPr/>
              </p:nvSpPr>
              <p:spPr>
                <a:xfrm>
                  <a:off x="157488" y="5780890"/>
                  <a:ext cx="1065805" cy="215444"/>
                </a:xfrm>
                <a:prstGeom prst="rect">
                  <a:avLst/>
                </a:prstGeom>
                <a:blipFill>
                  <a:blip r:embed="rId10"/>
                  <a:stretch>
                    <a:fillRect l="-1143" r="-2286"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5846C747-BD0B-4B58-9425-0A265F60F688}"/>
                    </a:ext>
                  </a:extLst>
                </p:cNvPr>
                <p:cNvSpPr txBox="1"/>
                <p:nvPr/>
              </p:nvSpPr>
              <p:spPr>
                <a:xfrm>
                  <a:off x="181531" y="6021842"/>
                  <a:ext cx="103374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=−0.505</m:t>
                        </m:r>
                      </m:oMath>
                    </m:oMathPara>
                  </a14:m>
                  <a:endParaRPr lang="it-IT" sz="1400" b="0" dirty="0">
                    <a:ea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5846C747-BD0B-4B58-9425-0A265F60F688}"/>
                    </a:ext>
                  </a:extLst>
                </p:cNvPr>
                <p:cNvSpPr txBox="1">
                  <a:spLocks noRot="1" noChangeAspect="1" noMove="1" noResize="1" noEditPoints="1" noAdjustHandles="1" noChangeArrowheads="1" noChangeShapeType="1" noTextEdit="1"/>
                </p:cNvSpPr>
                <p:nvPr/>
              </p:nvSpPr>
              <p:spPr>
                <a:xfrm>
                  <a:off x="181531" y="6021842"/>
                  <a:ext cx="1033745" cy="215444"/>
                </a:xfrm>
                <a:prstGeom prst="rect">
                  <a:avLst/>
                </a:prstGeom>
                <a:blipFill>
                  <a:blip r:embed="rId11"/>
                  <a:stretch>
                    <a:fillRect l="-3529" r="-2353" b="-25714"/>
                  </a:stretch>
                </a:blipFill>
              </p:spPr>
              <p:txBody>
                <a:bodyPr/>
                <a:lstStyle/>
                <a:p>
                  <a:r>
                    <a:rPr lang="en-US">
                      <a:noFill/>
                    </a:rPr>
                    <a:t> </a:t>
                  </a:r>
                </a:p>
              </p:txBody>
            </p:sp>
          </mc:Fallback>
        </mc:AlternateContent>
      </p:grpSp>
      <p:grpSp>
        <p:nvGrpSpPr>
          <p:cNvPr id="34" name="Gruppo 33">
            <a:extLst>
              <a:ext uri="{FF2B5EF4-FFF2-40B4-BE49-F238E27FC236}">
                <a16:creationId xmlns:a16="http://schemas.microsoft.com/office/drawing/2014/main" id="{99329F89-6709-4A3A-8DFD-3A91DAE11772}"/>
              </a:ext>
            </a:extLst>
          </p:cNvPr>
          <p:cNvGrpSpPr/>
          <p:nvPr/>
        </p:nvGrpSpPr>
        <p:grpSpPr>
          <a:xfrm>
            <a:off x="458306" y="1724505"/>
            <a:ext cx="1102102" cy="1079916"/>
            <a:chOff x="149471" y="1678967"/>
            <a:chExt cx="1102102" cy="1079916"/>
          </a:xfrm>
        </p:grpSpPr>
        <p:sp>
          <p:nvSpPr>
            <p:cNvPr id="17" name="CasellaDiTesto 16">
              <a:extLst>
                <a:ext uri="{FF2B5EF4-FFF2-40B4-BE49-F238E27FC236}">
                  <a16:creationId xmlns:a16="http://schemas.microsoft.com/office/drawing/2014/main" id="{84547A2A-7B09-4B0D-A51D-721E3101FF05}"/>
                </a:ext>
              </a:extLst>
            </p:cNvPr>
            <p:cNvSpPr txBox="1"/>
            <p:nvPr/>
          </p:nvSpPr>
          <p:spPr>
            <a:xfrm>
              <a:off x="149471" y="1678967"/>
              <a:ext cx="1065805" cy="338554"/>
            </a:xfrm>
            <a:prstGeom prst="rect">
              <a:avLst/>
            </a:prstGeom>
            <a:noFill/>
          </p:spPr>
          <p:txBody>
            <a:bodyPr wrap="square" rtlCol="0">
              <a:spAutoFit/>
            </a:bodyPr>
            <a:lstStyle/>
            <a:p>
              <a:pPr algn="ctr"/>
              <a:r>
                <a:rPr lang="en-US" sz="1600" b="1" dirty="0"/>
                <a:t>Ideal</a:t>
              </a:r>
            </a:p>
          </p:txBody>
        </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96B95C-EC52-4FDE-8607-0C1940E61EAD}"/>
                    </a:ext>
                  </a:extLst>
                </p:cNvPr>
                <p:cNvSpPr txBox="1"/>
                <p:nvPr/>
              </p:nvSpPr>
              <p:spPr>
                <a:xfrm>
                  <a:off x="185768" y="2049019"/>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2</m:t>
                            </m:r>
                          </m:sub>
                        </m:sSub>
                        <m:r>
                          <a:rPr lang="it-IT" sz="1400" b="0" i="1" smtClean="0">
                            <a:latin typeface="Cambria Math" panose="02040503050406030204" pitchFamily="18" charset="0"/>
                            <a:ea typeface="Cambria Math" panose="02040503050406030204" pitchFamily="18" charset="0"/>
                          </a:rPr>
                          <m:t>=−2.079</m:t>
                        </m:r>
                      </m:oMath>
                    </m:oMathPara>
                  </a14:m>
                  <a:endParaRPr lang="it-IT" sz="1400" b="0" dirty="0">
                    <a:ea typeface="Cambria Math" panose="02040503050406030204" pitchFamily="18" charset="0"/>
                  </a:endParaRPr>
                </a:p>
              </p:txBody>
            </p:sp>
          </mc:Choice>
          <mc:Fallback xmlns="">
            <p:sp>
              <p:nvSpPr>
                <p:cNvPr id="28" name="CasellaDiTesto 27">
                  <a:extLst>
                    <a:ext uri="{FF2B5EF4-FFF2-40B4-BE49-F238E27FC236}">
                      <a16:creationId xmlns:a16="http://schemas.microsoft.com/office/drawing/2014/main" id="{FA96B95C-EC52-4FDE-8607-0C1940E61EAD}"/>
                    </a:ext>
                  </a:extLst>
                </p:cNvPr>
                <p:cNvSpPr txBox="1">
                  <a:spLocks noRot="1" noChangeAspect="1" noMove="1" noResize="1" noEditPoints="1" noAdjustHandles="1" noChangeArrowheads="1" noChangeShapeType="1" noTextEdit="1"/>
                </p:cNvSpPr>
                <p:nvPr/>
              </p:nvSpPr>
              <p:spPr>
                <a:xfrm>
                  <a:off x="185768" y="2049019"/>
                  <a:ext cx="1065805" cy="215444"/>
                </a:xfrm>
                <a:prstGeom prst="rect">
                  <a:avLst/>
                </a:prstGeom>
                <a:blipFill>
                  <a:blip r:embed="rId12"/>
                  <a:stretch>
                    <a:fillRect l="-1143" r="-2286"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056AE279-481F-4114-8E45-3FA30E82AF81}"/>
                    </a:ext>
                  </a:extLst>
                </p:cNvPr>
                <p:cNvSpPr txBox="1"/>
                <p:nvPr/>
              </p:nvSpPr>
              <p:spPr>
                <a:xfrm>
                  <a:off x="185768" y="2296497"/>
                  <a:ext cx="106580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𝜔</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=−4.965</m:t>
                        </m:r>
                      </m:oMath>
                    </m:oMathPara>
                  </a14:m>
                  <a:endParaRPr lang="it-IT" sz="1400" b="0" dirty="0">
                    <a:ea typeface="Cambria Math" panose="02040503050406030204" pitchFamily="18" charset="0"/>
                  </a:endParaRPr>
                </a:p>
              </p:txBody>
            </p:sp>
          </mc:Choice>
          <mc:Fallback xmlns="">
            <p:sp>
              <p:nvSpPr>
                <p:cNvPr id="29" name="CasellaDiTesto 28">
                  <a:extLst>
                    <a:ext uri="{FF2B5EF4-FFF2-40B4-BE49-F238E27FC236}">
                      <a16:creationId xmlns:a16="http://schemas.microsoft.com/office/drawing/2014/main" id="{056AE279-481F-4114-8E45-3FA30E82AF81}"/>
                    </a:ext>
                  </a:extLst>
                </p:cNvPr>
                <p:cNvSpPr txBox="1">
                  <a:spLocks noRot="1" noChangeAspect="1" noMove="1" noResize="1" noEditPoints="1" noAdjustHandles="1" noChangeArrowheads="1" noChangeShapeType="1" noTextEdit="1"/>
                </p:cNvSpPr>
                <p:nvPr/>
              </p:nvSpPr>
              <p:spPr>
                <a:xfrm>
                  <a:off x="185768" y="2296497"/>
                  <a:ext cx="1065805" cy="215444"/>
                </a:xfrm>
                <a:prstGeom prst="rect">
                  <a:avLst/>
                </a:prstGeom>
                <a:blipFill>
                  <a:blip r:embed="rId13"/>
                  <a:stretch>
                    <a:fillRect l="-1143" r="-2857"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F0812F96-2920-40B1-A25D-B570F22CEC67}"/>
                    </a:ext>
                  </a:extLst>
                </p:cNvPr>
                <p:cNvSpPr txBox="1"/>
                <p:nvPr/>
              </p:nvSpPr>
              <p:spPr>
                <a:xfrm>
                  <a:off x="157488" y="2543439"/>
                  <a:ext cx="109408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𝜇</m:t>
                            </m:r>
                          </m:e>
                          <m:sub>
                            <m:r>
                              <a:rPr lang="it-IT" sz="1400" b="0" i="1" smtClean="0">
                                <a:latin typeface="Cambria Math" panose="02040503050406030204" pitchFamily="18" charset="0"/>
                                <a:ea typeface="Cambria Math" panose="02040503050406030204" pitchFamily="18" charset="0"/>
                              </a:rPr>
                              <m:t>3</m:t>
                            </m:r>
                          </m:sub>
                        </m:sSub>
                        <m:r>
                          <a:rPr lang="it-IT" sz="1400" b="0" i="1" smtClean="0">
                            <a:latin typeface="Cambria Math" panose="02040503050406030204" pitchFamily="18" charset="0"/>
                            <a:ea typeface="Cambria Math" panose="02040503050406030204" pitchFamily="18" charset="0"/>
                          </a:rPr>
                          <m:t>=+1.921</m:t>
                        </m:r>
                      </m:oMath>
                    </m:oMathPara>
                  </a14:m>
                  <a:endParaRPr lang="it-IT" sz="1400" b="0" dirty="0">
                    <a:ea typeface="Cambria Math" panose="02040503050406030204" pitchFamily="18" charset="0"/>
                  </a:endParaRPr>
                </a:p>
              </p:txBody>
            </p:sp>
          </mc:Choice>
          <mc:Fallback xmlns="">
            <p:sp>
              <p:nvSpPr>
                <p:cNvPr id="30" name="CasellaDiTesto 29">
                  <a:extLst>
                    <a:ext uri="{FF2B5EF4-FFF2-40B4-BE49-F238E27FC236}">
                      <a16:creationId xmlns:a16="http://schemas.microsoft.com/office/drawing/2014/main" id="{F0812F96-2920-40B1-A25D-B570F22CEC67}"/>
                    </a:ext>
                  </a:extLst>
                </p:cNvPr>
                <p:cNvSpPr txBox="1">
                  <a:spLocks noRot="1" noChangeAspect="1" noMove="1" noResize="1" noEditPoints="1" noAdjustHandles="1" noChangeArrowheads="1" noChangeShapeType="1" noTextEdit="1"/>
                </p:cNvSpPr>
                <p:nvPr/>
              </p:nvSpPr>
              <p:spPr>
                <a:xfrm>
                  <a:off x="157488" y="2543439"/>
                  <a:ext cx="1094085" cy="215444"/>
                </a:xfrm>
                <a:prstGeom prst="rect">
                  <a:avLst/>
                </a:prstGeom>
                <a:blipFill>
                  <a:blip r:embed="rId14"/>
                  <a:stretch>
                    <a:fillRect b="-25714"/>
                  </a:stretch>
                </a:blipFill>
              </p:spPr>
              <p:txBody>
                <a:bodyPr/>
                <a:lstStyle/>
                <a:p>
                  <a:r>
                    <a:rPr lang="en-US">
                      <a:noFill/>
                    </a:rPr>
                    <a:t> </a:t>
                  </a:r>
                </a:p>
              </p:txBody>
            </p:sp>
          </mc:Fallback>
        </mc:AlternateContent>
      </p:grpSp>
      <p:sp>
        <p:nvSpPr>
          <p:cNvPr id="35" name="CasellaDiTesto 34">
            <a:extLst>
              <a:ext uri="{FF2B5EF4-FFF2-40B4-BE49-F238E27FC236}">
                <a16:creationId xmlns:a16="http://schemas.microsoft.com/office/drawing/2014/main" id="{F857905F-A2CE-4BB2-B5E2-947A327DB6F0}"/>
              </a:ext>
            </a:extLst>
          </p:cNvPr>
          <p:cNvSpPr txBox="1"/>
          <p:nvPr/>
        </p:nvSpPr>
        <p:spPr>
          <a:xfrm>
            <a:off x="9763817" y="170911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53%</a:t>
            </a:r>
          </a:p>
        </p:txBody>
      </p:sp>
      <p:sp>
        <p:nvSpPr>
          <p:cNvPr id="36" name="CasellaDiTesto 35">
            <a:extLst>
              <a:ext uri="{FF2B5EF4-FFF2-40B4-BE49-F238E27FC236}">
                <a16:creationId xmlns:a16="http://schemas.microsoft.com/office/drawing/2014/main" id="{ABDABBDA-B5C4-4FFC-B653-3549A6D11D47}"/>
              </a:ext>
            </a:extLst>
          </p:cNvPr>
          <p:cNvSpPr txBox="1"/>
          <p:nvPr/>
        </p:nvSpPr>
        <p:spPr>
          <a:xfrm>
            <a:off x="9763817" y="3261078"/>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50%</a:t>
            </a:r>
          </a:p>
        </p:txBody>
      </p:sp>
      <p:sp>
        <p:nvSpPr>
          <p:cNvPr id="37" name="CasellaDiTesto 36">
            <a:extLst>
              <a:ext uri="{FF2B5EF4-FFF2-40B4-BE49-F238E27FC236}">
                <a16:creationId xmlns:a16="http://schemas.microsoft.com/office/drawing/2014/main" id="{B722FB86-C140-401F-930E-EC9E12EDE99C}"/>
              </a:ext>
            </a:extLst>
          </p:cNvPr>
          <p:cNvSpPr txBox="1"/>
          <p:nvPr/>
        </p:nvSpPr>
        <p:spPr>
          <a:xfrm>
            <a:off x="9763817" y="4812206"/>
            <a:ext cx="1764694" cy="338554"/>
          </a:xfrm>
          <a:prstGeom prst="rect">
            <a:avLst/>
          </a:prstGeom>
          <a:solidFill>
            <a:schemeClr val="bg1"/>
          </a:solidFill>
          <a:ln w="28575">
            <a:solidFill>
              <a:srgbClr val="1F407A"/>
            </a:solidFill>
          </a:ln>
        </p:spPr>
        <p:txBody>
          <a:bodyPr wrap="square" rtlCol="0">
            <a:spAutoFit/>
          </a:bodyPr>
          <a:lstStyle/>
          <a:p>
            <a:pPr algn="ctr"/>
            <a:r>
              <a:rPr lang="en-US" sz="1600" b="1" dirty="0"/>
              <a:t>SCORE = 46%</a:t>
            </a:r>
          </a:p>
        </p:txBody>
      </p:sp>
    </p:spTree>
    <p:extLst>
      <p:ext uri="{BB962C8B-B14F-4D97-AF65-F5344CB8AC3E}">
        <p14:creationId xmlns:p14="http://schemas.microsoft.com/office/powerpoint/2010/main" val="38608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11</a:t>
            </a:fld>
            <a:endParaRPr lang="en-GB" dirty="0"/>
          </a:p>
        </p:txBody>
      </p:sp>
      <p:sp>
        <p:nvSpPr>
          <p:cNvPr id="9" name="Titel 8"/>
          <p:cNvSpPr>
            <a:spLocks noGrp="1"/>
          </p:cNvSpPr>
          <p:nvPr>
            <p:ph type="title"/>
          </p:nvPr>
        </p:nvSpPr>
        <p:spPr>
          <a:xfrm>
            <a:off x="323850" y="620714"/>
            <a:ext cx="11537950" cy="648046"/>
          </a:xfrm>
        </p:spPr>
        <p:txBody>
          <a:bodyPr/>
          <a:lstStyle/>
          <a:p>
            <a:r>
              <a:rPr lang="en-GB" dirty="0"/>
              <a:t>Final Results: Summary</a:t>
            </a:r>
          </a:p>
        </p:txBody>
      </p:sp>
      <p:sp>
        <p:nvSpPr>
          <p:cNvPr id="6" name="TextBox 5">
            <a:extLst>
              <a:ext uri="{FF2B5EF4-FFF2-40B4-BE49-F238E27FC236}">
                <a16:creationId xmlns:a16="http://schemas.microsoft.com/office/drawing/2014/main" id="{C175663A-56E7-8945-AF93-C092CFB945AF}"/>
              </a:ext>
            </a:extLst>
          </p:cNvPr>
          <p:cNvSpPr txBox="1"/>
          <p:nvPr/>
        </p:nvSpPr>
        <p:spPr>
          <a:xfrm>
            <a:off x="621011" y="1773913"/>
            <a:ext cx="10694018" cy="3261149"/>
          </a:xfrm>
          <a:prstGeom prst="rect">
            <a:avLst/>
          </a:prstGeom>
          <a:noFill/>
        </p:spPr>
        <p:txBody>
          <a:bodyPr wrap="none" rtlCol="0">
            <a:spAutoFit/>
          </a:bodyPr>
          <a:lstStyle/>
          <a:p>
            <a:pPr marL="285750" indent="-285750">
              <a:lnSpc>
                <a:spcPct val="300000"/>
              </a:lnSpc>
              <a:buClr>
                <a:srgbClr val="92D050"/>
              </a:buClr>
              <a:buSzPct val="150000"/>
              <a:buFont typeface="Wingdings" pitchFamily="2" charset="2"/>
              <a:buChar char="ü"/>
            </a:pPr>
            <a:r>
              <a:rPr lang="en-GB" dirty="0"/>
              <a:t>All the subjects behave in </a:t>
            </a:r>
            <a:r>
              <a:rPr lang="en-GB" b="1" dirty="0"/>
              <a:t>similar ways</a:t>
            </a:r>
            <a:r>
              <a:rPr lang="en-GB" dirty="0"/>
              <a:t> in an </a:t>
            </a:r>
            <a:r>
              <a:rPr lang="en-GB" b="1" dirty="0"/>
              <a:t>impartial context</a:t>
            </a:r>
          </a:p>
          <a:p>
            <a:pPr marL="285750" indent="-285750">
              <a:lnSpc>
                <a:spcPct val="300000"/>
              </a:lnSpc>
              <a:buClr>
                <a:srgbClr val="92D050"/>
              </a:buClr>
              <a:buSzPct val="150000"/>
              <a:buFont typeface="Wingdings" pitchFamily="2" charset="2"/>
              <a:buChar char="ü"/>
            </a:pPr>
            <a:r>
              <a:rPr lang="en-GB" dirty="0"/>
              <a:t>Healthy Controls </a:t>
            </a:r>
            <a:r>
              <a:rPr lang="en-GB" b="1" dirty="0"/>
              <a:t>behave differently </a:t>
            </a:r>
            <a:r>
              <a:rPr lang="en-GB" dirty="0"/>
              <a:t>than Anxious Patients in a </a:t>
            </a:r>
            <a:r>
              <a:rPr lang="en-GB" b="1" dirty="0"/>
              <a:t>psychologically involving context</a:t>
            </a:r>
          </a:p>
          <a:p>
            <a:pPr marL="285750" indent="-285750">
              <a:lnSpc>
                <a:spcPct val="300000"/>
              </a:lnSpc>
              <a:buClr>
                <a:srgbClr val="92D050"/>
              </a:buClr>
              <a:buSzPct val="150000"/>
              <a:buFont typeface="Wingdings" pitchFamily="2" charset="2"/>
              <a:buChar char="ü"/>
            </a:pPr>
            <a:r>
              <a:rPr lang="en-GB" dirty="0"/>
              <a:t>Healthy Controls have a </a:t>
            </a:r>
            <a:r>
              <a:rPr lang="en-GB" b="1" dirty="0"/>
              <a:t>higher score</a:t>
            </a:r>
            <a:r>
              <a:rPr lang="en-GB" dirty="0"/>
              <a:t>, closer to the ideal model</a:t>
            </a:r>
          </a:p>
          <a:p>
            <a:pPr marL="285750" indent="-285750">
              <a:lnSpc>
                <a:spcPct val="300000"/>
              </a:lnSpc>
              <a:buClr>
                <a:srgbClr val="92D050"/>
              </a:buClr>
              <a:buSzPct val="150000"/>
              <a:buFont typeface="Wingdings" pitchFamily="2" charset="2"/>
              <a:buChar char="ü"/>
            </a:pPr>
            <a:r>
              <a:rPr lang="en-GB" b="1" dirty="0"/>
              <a:t>Clustering </a:t>
            </a:r>
            <a:r>
              <a:rPr lang="en-GB" dirty="0"/>
              <a:t>and</a:t>
            </a:r>
            <a:r>
              <a:rPr lang="en-GB" b="1" dirty="0"/>
              <a:t> scores</a:t>
            </a:r>
            <a:r>
              <a:rPr lang="en-GB" dirty="0"/>
              <a:t> support our hypothesis of anxiety during lockdown in Italy</a:t>
            </a:r>
          </a:p>
        </p:txBody>
      </p:sp>
      <p:sp>
        <p:nvSpPr>
          <p:cNvPr id="8" name="TextBox 7">
            <a:extLst>
              <a:ext uri="{FF2B5EF4-FFF2-40B4-BE49-F238E27FC236}">
                <a16:creationId xmlns:a16="http://schemas.microsoft.com/office/drawing/2014/main" id="{7009D963-C151-2E41-8C82-C6E7D58BF146}"/>
              </a:ext>
            </a:extLst>
          </p:cNvPr>
          <p:cNvSpPr txBox="1"/>
          <p:nvPr/>
        </p:nvSpPr>
        <p:spPr>
          <a:xfrm>
            <a:off x="6741042" y="180753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7256639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1629123" y="3814921"/>
            <a:ext cx="5120109" cy="989170"/>
          </a:xfrm>
        </p:spPr>
        <p:txBody>
          <a:bodyPr/>
          <a:lstStyle/>
          <a:p>
            <a:pPr marL="0" indent="0">
              <a:buNone/>
            </a:pPr>
            <a:r>
              <a:rPr lang="en-GB" sz="1800" dirty="0" err="1"/>
              <a:t>Branca</a:t>
            </a:r>
            <a:r>
              <a:rPr lang="en-GB" sz="1800" dirty="0"/>
              <a:t>, Francesco – fbranca@student.ethz.ch</a:t>
            </a:r>
          </a:p>
          <a:p>
            <a:pPr marL="0" indent="0">
              <a:buNone/>
            </a:pPr>
            <a:r>
              <a:rPr lang="en-GB" sz="1800" dirty="0"/>
              <a:t>Menini, Davide – dmenini@student.ethz.ch</a:t>
            </a:r>
          </a:p>
          <a:p>
            <a:pPr marL="0" indent="0">
              <a:buNone/>
            </a:pPr>
            <a:r>
              <a:rPr lang="en-GB" sz="1800" dirty="0" err="1"/>
              <a:t>Sangalli</a:t>
            </a:r>
            <a:r>
              <a:rPr lang="en-GB" sz="1800" dirty="0"/>
              <a:t>, Sara – sansara@student.ethz.ch </a:t>
            </a:r>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p:cNvSpPr>
            <a:spLocks noGrp="1"/>
          </p:cNvSpPr>
          <p:nvPr>
            <p:ph type="title"/>
          </p:nvPr>
        </p:nvSpPr>
        <p:spPr>
          <a:xfrm>
            <a:off x="2690677" y="1972457"/>
            <a:ext cx="6840760" cy="576038"/>
          </a:xfrm>
        </p:spPr>
        <p:txBody>
          <a:bodyPr/>
          <a:lstStyle/>
          <a:p>
            <a:r>
              <a:rPr lang="en-GB" sz="3600" dirty="0"/>
              <a:t>Thank you for your attention!</a:t>
            </a:r>
          </a:p>
        </p:txBody>
      </p:sp>
      <p:pic>
        <p:nvPicPr>
          <p:cNvPr id="8" name="Immagine 7" descr="Immagine che contiene nero, disegnando&#10;&#10;Descrizione generata automaticamente">
            <a:extLst>
              <a:ext uri="{FF2B5EF4-FFF2-40B4-BE49-F238E27FC236}">
                <a16:creationId xmlns:a16="http://schemas.microsoft.com/office/drawing/2014/main" id="{7E84E4C4-E72F-4053-92BF-F30FB3E2B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915" y="3139400"/>
            <a:ext cx="2340211" cy="2340211"/>
          </a:xfrm>
          <a:prstGeom prst="rect">
            <a:avLst/>
          </a:prstGeom>
        </p:spPr>
      </p:pic>
      <p:sp>
        <p:nvSpPr>
          <p:cNvPr id="9" name="Rettangolo 8">
            <a:extLst>
              <a:ext uri="{FF2B5EF4-FFF2-40B4-BE49-F238E27FC236}">
                <a16:creationId xmlns:a16="http://schemas.microsoft.com/office/drawing/2014/main" id="{E99BDF34-1D6C-4078-B0D9-58B97D454564}"/>
              </a:ext>
            </a:extLst>
          </p:cNvPr>
          <p:cNvSpPr/>
          <p:nvPr/>
        </p:nvSpPr>
        <p:spPr>
          <a:xfrm>
            <a:off x="8640425" y="5425748"/>
            <a:ext cx="2888086" cy="338554"/>
          </a:xfrm>
          <a:prstGeom prst="rect">
            <a:avLst/>
          </a:prstGeom>
        </p:spPr>
        <p:txBody>
          <a:bodyPr wrap="square">
            <a:spAutoFit/>
          </a:bodyPr>
          <a:lstStyle/>
          <a:p>
            <a:r>
              <a:rPr lang="it-IT" sz="1600" dirty="0">
                <a:hlinkClick r:id="rId3"/>
              </a:rPr>
              <a:t>https://tnutest.altervista.org/</a:t>
            </a:r>
            <a:endParaRPr lang="en-US" sz="1600" dirty="0"/>
          </a:p>
        </p:txBody>
      </p:sp>
    </p:spTree>
    <p:extLst>
      <p:ext uri="{BB962C8B-B14F-4D97-AF65-F5344CB8AC3E}">
        <p14:creationId xmlns:p14="http://schemas.microsoft.com/office/powerpoint/2010/main" val="949753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p:cNvSpPr>
            <a:spLocks noGrp="1"/>
          </p:cNvSpPr>
          <p:nvPr>
            <p:ph type="title"/>
          </p:nvPr>
        </p:nvSpPr>
        <p:spPr>
          <a:xfrm>
            <a:off x="4284136" y="3140981"/>
            <a:ext cx="3618966" cy="576038"/>
          </a:xfrm>
        </p:spPr>
        <p:txBody>
          <a:bodyPr/>
          <a:lstStyle/>
          <a:p>
            <a:r>
              <a:rPr lang="en-GB" sz="3600" dirty="0"/>
              <a:t>Back-Up Slides</a:t>
            </a:r>
          </a:p>
        </p:txBody>
      </p:sp>
    </p:spTree>
    <p:extLst>
      <p:ext uri="{BB962C8B-B14F-4D97-AF65-F5344CB8AC3E}">
        <p14:creationId xmlns:p14="http://schemas.microsoft.com/office/powerpoint/2010/main" val="25075715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14</a:t>
            </a:fld>
            <a:endParaRPr lang="en-GB" dirty="0"/>
          </a:p>
        </p:txBody>
      </p:sp>
      <p:sp>
        <p:nvSpPr>
          <p:cNvPr id="9" name="Titel 8"/>
          <p:cNvSpPr>
            <a:spLocks noGrp="1"/>
          </p:cNvSpPr>
          <p:nvPr>
            <p:ph type="title"/>
          </p:nvPr>
        </p:nvSpPr>
        <p:spPr/>
        <p:txBody>
          <a:bodyPr/>
          <a:lstStyle/>
          <a:p>
            <a:r>
              <a:rPr lang="en-GB" dirty="0"/>
              <a:t>Simulation of the Ideal Model </a:t>
            </a:r>
          </a:p>
        </p:txBody>
      </p:sp>
      <p:pic>
        <p:nvPicPr>
          <p:cNvPr id="16" name="Immagine 15">
            <a:extLst>
              <a:ext uri="{FF2B5EF4-FFF2-40B4-BE49-F238E27FC236}">
                <a16:creationId xmlns:a16="http://schemas.microsoft.com/office/drawing/2014/main" id="{506CB659-3B91-4A81-9370-4DA955C0FC01}"/>
              </a:ext>
            </a:extLst>
          </p:cNvPr>
          <p:cNvPicPr>
            <a:picLocks noChangeAspect="1"/>
          </p:cNvPicPr>
          <p:nvPr/>
        </p:nvPicPr>
        <p:blipFill rotWithShape="1">
          <a:blip r:embed="rId3">
            <a:extLst>
              <a:ext uri="{28A0092B-C50C-407E-A947-70E740481C1C}">
                <a14:useLocalDpi xmlns:a14="http://schemas.microsoft.com/office/drawing/2010/main" val="0"/>
              </a:ext>
            </a:extLst>
          </a:blip>
          <a:srcRect l="8454" t="8677" r="6294" b="3109"/>
          <a:stretch/>
        </p:blipFill>
        <p:spPr>
          <a:xfrm>
            <a:off x="1161795" y="1332983"/>
            <a:ext cx="9848409" cy="5048345"/>
          </a:xfrm>
          <a:prstGeom prst="rect">
            <a:avLst/>
          </a:prstGeom>
        </p:spPr>
      </p:pic>
    </p:spTree>
    <p:extLst>
      <p:ext uri="{BB962C8B-B14F-4D97-AF65-F5344CB8AC3E}">
        <p14:creationId xmlns:p14="http://schemas.microsoft.com/office/powerpoint/2010/main" val="19930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15</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(Involving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2373948776"/>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3.975</a:t>
                          </a:r>
                        </a:p>
                      </a:txBody>
                      <a:tcPr/>
                    </a:tc>
                    <a:tc>
                      <a:txBody>
                        <a:bodyPr/>
                        <a:lstStyle/>
                        <a:p>
                          <a:pPr algn="ctr"/>
                          <a:r>
                            <a:rPr lang="en-US" dirty="0"/>
                            <a:t>11.270</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0.540</a:t>
                          </a:r>
                        </a:p>
                      </a:txBody>
                      <a:tcPr/>
                    </a:tc>
                    <a:tc>
                      <a:txBody>
                        <a:bodyPr/>
                        <a:lstStyle/>
                        <a:p>
                          <a:pPr algn="ctr"/>
                          <a:r>
                            <a:rPr lang="en-US" dirty="0"/>
                            <a:t>0.747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1.302</a:t>
                          </a:r>
                        </a:p>
                      </a:txBody>
                      <a:tcPr/>
                    </a:tc>
                    <a:tc>
                      <a:txBody>
                        <a:bodyPr/>
                        <a:lstStyle/>
                        <a:p>
                          <a:pPr algn="ctr"/>
                          <a:r>
                            <a:rPr lang="en-US" dirty="0"/>
                            <a:t>2.205</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96182905"/>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25385840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16</a:t>
            </a:fld>
            <a:endParaRPr lang="en-GB" dirty="0"/>
          </a:p>
        </p:txBody>
      </p:sp>
      <p:sp>
        <p:nvSpPr>
          <p:cNvPr id="9" name="Titel 8"/>
          <p:cNvSpPr>
            <a:spLocks noGrp="1"/>
          </p:cNvSpPr>
          <p:nvPr>
            <p:ph type="title"/>
          </p:nvPr>
        </p:nvSpPr>
        <p:spPr>
          <a:xfrm>
            <a:off x="323850" y="620714"/>
            <a:ext cx="11537950" cy="648047"/>
          </a:xfrm>
        </p:spPr>
        <p:txBody>
          <a:bodyPr/>
          <a:lstStyle/>
          <a:p>
            <a:r>
              <a:rPr lang="en-GB" dirty="0"/>
              <a:t>Comparison: MSE (Impartial Test)</a:t>
            </a:r>
          </a:p>
        </p:txBody>
      </p:sp>
      <mc:AlternateContent xmlns:mc="http://schemas.openxmlformats.org/markup-compatibility/2006" xmlns:a14="http://schemas.microsoft.com/office/drawing/2010/main">
        <mc:Choice Requires="a14">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2</m:t>
                                    </m:r>
                                  </m:sub>
                                </m:sSub>
                              </m:oMath>
                            </m:oMathPara>
                          </a14:m>
                          <a:endParaRPr lang="en-US" sz="2000" dirty="0"/>
                        </a:p>
                      </a:txBody>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27497">
                    <a:tc>
                      <a:txBody>
                        <a:bodyPr/>
                        <a:lstStyle/>
                        <a:p>
                          <a:pPr algn="ct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𝜇</m:t>
                                    </m:r>
                                  </m:e>
                                  <m:sub>
                                    <m:r>
                                      <a:rPr lang="it-IT" sz="2000" b="0" i="1" smtClean="0">
                                        <a:latin typeface="Cambria Math" panose="02040503050406030204" pitchFamily="18" charset="0"/>
                                        <a:ea typeface="Cambria Math" panose="02040503050406030204" pitchFamily="18" charset="0"/>
                                      </a:rPr>
                                      <m:t>3</m:t>
                                    </m:r>
                                  </m:sub>
                                </m:sSub>
                              </m:oMath>
                            </m:oMathPara>
                          </a14:m>
                          <a:endParaRPr lang="en-US" sz="2000" dirty="0"/>
                        </a:p>
                      </a:txBody>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Choice>
        <mc:Fallback xmlns="">
          <p:graphicFrame>
            <p:nvGraphicFramePr>
              <p:cNvPr id="6" name="Tabella 6">
                <a:extLst>
                  <a:ext uri="{FF2B5EF4-FFF2-40B4-BE49-F238E27FC236}">
                    <a16:creationId xmlns:a16="http://schemas.microsoft.com/office/drawing/2014/main" id="{9618DC97-A93A-4C61-A82A-1E09C6593100}"/>
                  </a:ext>
                </a:extLst>
              </p:cNvPr>
              <p:cNvGraphicFramePr>
                <a:graphicFrameLocks noGrp="1"/>
              </p:cNvGraphicFramePr>
              <p:nvPr>
                <p:extLst>
                  <p:ext uri="{D42A27DB-BD31-4B8C-83A1-F6EECF244321}">
                    <p14:modId xmlns:p14="http://schemas.microsoft.com/office/powerpoint/2010/main" val="3067526962"/>
                  </p:ext>
                </p:extLst>
              </p:nvPr>
            </p:nvGraphicFramePr>
            <p:xfrm>
              <a:off x="909043" y="3385109"/>
              <a:ext cx="4481327" cy="2103120"/>
            </p:xfrm>
            <a:graphic>
              <a:graphicData uri="http://schemas.openxmlformats.org/drawingml/2006/table">
                <a:tbl>
                  <a:tblPr firstRow="1" bandRow="1">
                    <a:tableStyleId>{5C22544A-7EE6-4342-B048-85BDC9FD1C3A}</a:tableStyleId>
                  </a:tblPr>
                  <a:tblGrid>
                    <a:gridCol w="1063631">
                      <a:extLst>
                        <a:ext uri="{9D8B030D-6E8A-4147-A177-3AD203B41FA5}">
                          <a16:colId xmlns:a16="http://schemas.microsoft.com/office/drawing/2014/main" val="45830674"/>
                        </a:ext>
                      </a:extLst>
                    </a:gridCol>
                    <a:gridCol w="1047140">
                      <a:extLst>
                        <a:ext uri="{9D8B030D-6E8A-4147-A177-3AD203B41FA5}">
                          <a16:colId xmlns:a16="http://schemas.microsoft.com/office/drawing/2014/main" val="680570872"/>
                        </a:ext>
                      </a:extLst>
                    </a:gridCol>
                    <a:gridCol w="1184286">
                      <a:extLst>
                        <a:ext uri="{9D8B030D-6E8A-4147-A177-3AD203B41FA5}">
                          <a16:colId xmlns:a16="http://schemas.microsoft.com/office/drawing/2014/main" val="81533705"/>
                        </a:ext>
                      </a:extLst>
                    </a:gridCol>
                    <a:gridCol w="1186270">
                      <a:extLst>
                        <a:ext uri="{9D8B030D-6E8A-4147-A177-3AD203B41FA5}">
                          <a16:colId xmlns:a16="http://schemas.microsoft.com/office/drawing/2014/main" val="9912745"/>
                        </a:ext>
                      </a:extLst>
                    </a:gridCol>
                  </a:tblGrid>
                  <a:tr h="914400">
                    <a:tc>
                      <a:txBody>
                        <a:bodyPr/>
                        <a:lstStyle/>
                        <a:p>
                          <a:r>
                            <a:rPr lang="en-US" dirty="0"/>
                            <a:t>Param</a:t>
                          </a:r>
                        </a:p>
                      </a:txBody>
                      <a:tcPr/>
                    </a:tc>
                    <a:tc>
                      <a:txBody>
                        <a:bodyPr/>
                        <a:lstStyle/>
                        <a:p>
                          <a:r>
                            <a:rPr lang="en-US" dirty="0"/>
                            <a:t>Ideal</a:t>
                          </a:r>
                        </a:p>
                        <a:p>
                          <a:r>
                            <a:rPr lang="en-US" dirty="0"/>
                            <a:t>Params</a:t>
                          </a:r>
                        </a:p>
                        <a:p>
                          <a:endParaRPr lang="en-US" dirty="0"/>
                        </a:p>
                      </a:txBody>
                      <a:tcPr/>
                    </a:tc>
                    <a:tc>
                      <a:txBody>
                        <a:bodyPr/>
                        <a:lstStyle/>
                        <a:p>
                          <a:r>
                            <a:rPr lang="en-US" dirty="0"/>
                            <a:t>MSE</a:t>
                          </a:r>
                        </a:p>
                        <a:p>
                          <a:r>
                            <a:rPr lang="en-US" dirty="0"/>
                            <a:t>Healthy</a:t>
                          </a:r>
                        </a:p>
                        <a:p>
                          <a:endParaRPr lang="en-US" dirty="0"/>
                        </a:p>
                      </a:txBody>
                      <a:tcPr/>
                    </a:tc>
                    <a:tc>
                      <a:txBody>
                        <a:bodyPr/>
                        <a:lstStyle/>
                        <a:p>
                          <a:r>
                            <a:rPr lang="en-US" dirty="0"/>
                            <a:t>MSE</a:t>
                          </a:r>
                        </a:p>
                        <a:p>
                          <a:r>
                            <a:rPr lang="en-US" dirty="0"/>
                            <a:t>Anxious</a:t>
                          </a:r>
                        </a:p>
                      </a:txBody>
                      <a:tcPr/>
                    </a:tc>
                    <a:extLst>
                      <a:ext uri="{0D108BD9-81ED-4DB2-BD59-A6C34878D82A}">
                        <a16:rowId xmlns:a16="http://schemas.microsoft.com/office/drawing/2014/main" val="3819366137"/>
                      </a:ext>
                    </a:extLst>
                  </a:tr>
                  <a:tr h="396240">
                    <a:tc>
                      <a:txBody>
                        <a:bodyPr/>
                        <a:lstStyle/>
                        <a:p>
                          <a:endParaRPr lang="it-IT"/>
                        </a:p>
                      </a:txBody>
                      <a:tcPr>
                        <a:blipFill>
                          <a:blip r:embed="rId2"/>
                          <a:stretch>
                            <a:fillRect l="-571" t="-234848" r="-322857" b="-212121"/>
                          </a:stretch>
                        </a:blipFill>
                      </a:tcPr>
                    </a:tc>
                    <a:tc>
                      <a:txBody>
                        <a:bodyPr/>
                        <a:lstStyle/>
                        <a:p>
                          <a:pPr algn="ctr"/>
                          <a:r>
                            <a:rPr lang="en-US" dirty="0"/>
                            <a:t>-2.079</a:t>
                          </a:r>
                        </a:p>
                      </a:txBody>
                      <a:tcPr/>
                    </a:tc>
                    <a:tc>
                      <a:txBody>
                        <a:bodyPr/>
                        <a:lstStyle/>
                        <a:p>
                          <a:pPr algn="ctr"/>
                          <a:r>
                            <a:rPr lang="en-US" dirty="0"/>
                            <a:t>5.445</a:t>
                          </a:r>
                        </a:p>
                      </a:txBody>
                      <a:tcPr/>
                    </a:tc>
                    <a:tc>
                      <a:txBody>
                        <a:bodyPr/>
                        <a:lstStyle/>
                        <a:p>
                          <a:pPr algn="ctr"/>
                          <a:r>
                            <a:rPr lang="en-US" dirty="0"/>
                            <a:t>5.182</a:t>
                          </a:r>
                        </a:p>
                      </a:txBody>
                      <a:tcPr/>
                    </a:tc>
                    <a:extLst>
                      <a:ext uri="{0D108BD9-81ED-4DB2-BD59-A6C34878D82A}">
                        <a16:rowId xmlns:a16="http://schemas.microsoft.com/office/drawing/2014/main" val="811228242"/>
                      </a:ext>
                    </a:extLst>
                  </a:tr>
                  <a:tr h="396240">
                    <a:tc>
                      <a:txBody>
                        <a:bodyPr/>
                        <a:lstStyle/>
                        <a:p>
                          <a:endParaRPr lang="it-IT"/>
                        </a:p>
                      </a:txBody>
                      <a:tcPr>
                        <a:blipFill>
                          <a:blip r:embed="rId2"/>
                          <a:stretch>
                            <a:fillRect l="-571" t="-340000" r="-322857" b="-115385"/>
                          </a:stretch>
                        </a:blipFill>
                      </a:tcPr>
                    </a:tc>
                    <a:tc>
                      <a:txBody>
                        <a:bodyPr/>
                        <a:lstStyle/>
                        <a:p>
                          <a:pPr algn="ctr"/>
                          <a:r>
                            <a:rPr lang="en-US" dirty="0"/>
                            <a:t>-4.965</a:t>
                          </a:r>
                        </a:p>
                      </a:txBody>
                      <a:tcPr/>
                    </a:tc>
                    <a:tc>
                      <a:txBody>
                        <a:bodyPr/>
                        <a:lstStyle/>
                        <a:p>
                          <a:pPr algn="ctr"/>
                          <a:r>
                            <a:rPr lang="en-US" dirty="0"/>
                            <a:t>0.535</a:t>
                          </a:r>
                        </a:p>
                      </a:txBody>
                      <a:tcPr/>
                    </a:tc>
                    <a:tc>
                      <a:txBody>
                        <a:bodyPr/>
                        <a:lstStyle/>
                        <a:p>
                          <a:pPr algn="ctr"/>
                          <a:r>
                            <a:rPr lang="en-US" dirty="0"/>
                            <a:t>0.717</a:t>
                          </a:r>
                        </a:p>
                      </a:txBody>
                      <a:tcPr/>
                    </a:tc>
                    <a:extLst>
                      <a:ext uri="{0D108BD9-81ED-4DB2-BD59-A6C34878D82A}">
                        <a16:rowId xmlns:a16="http://schemas.microsoft.com/office/drawing/2014/main" val="3609991463"/>
                      </a:ext>
                    </a:extLst>
                  </a:tr>
                  <a:tr h="396240">
                    <a:tc>
                      <a:txBody>
                        <a:bodyPr/>
                        <a:lstStyle/>
                        <a:p>
                          <a:endParaRPr lang="it-IT"/>
                        </a:p>
                      </a:txBody>
                      <a:tcPr>
                        <a:blipFill>
                          <a:blip r:embed="rId2"/>
                          <a:stretch>
                            <a:fillRect l="-571" t="-440000" r="-322857" b="-15385"/>
                          </a:stretch>
                        </a:blipFill>
                      </a:tcPr>
                    </a:tc>
                    <a:tc>
                      <a:txBody>
                        <a:bodyPr/>
                        <a:lstStyle/>
                        <a:p>
                          <a:pPr algn="ctr"/>
                          <a:r>
                            <a:rPr lang="en-US" dirty="0"/>
                            <a:t>1.921</a:t>
                          </a:r>
                        </a:p>
                      </a:txBody>
                      <a:tcPr/>
                    </a:tc>
                    <a:tc>
                      <a:txBody>
                        <a:bodyPr/>
                        <a:lstStyle/>
                        <a:p>
                          <a:pPr algn="ctr"/>
                          <a:r>
                            <a:rPr lang="en-US" dirty="0"/>
                            <a:t>1.0737</a:t>
                          </a:r>
                        </a:p>
                      </a:txBody>
                      <a:tcPr/>
                    </a:tc>
                    <a:tc>
                      <a:txBody>
                        <a:bodyPr/>
                        <a:lstStyle/>
                        <a:p>
                          <a:pPr algn="ctr"/>
                          <a:r>
                            <a:rPr lang="en-US" dirty="0"/>
                            <a:t>1.062</a:t>
                          </a:r>
                        </a:p>
                      </a:txBody>
                      <a:tcPr/>
                    </a:tc>
                    <a:extLst>
                      <a:ext uri="{0D108BD9-81ED-4DB2-BD59-A6C34878D82A}">
                        <a16:rowId xmlns:a16="http://schemas.microsoft.com/office/drawing/2014/main" val="944738097"/>
                      </a:ext>
                    </a:extLst>
                  </a:tr>
                </a:tbl>
              </a:graphicData>
            </a:graphic>
          </p:graphicFrame>
        </mc:Fallback>
      </mc:AlternateContent>
      <p:graphicFrame>
        <p:nvGraphicFramePr>
          <p:cNvPr id="23" name="Grafico 22">
            <a:extLst>
              <a:ext uri="{FF2B5EF4-FFF2-40B4-BE49-F238E27FC236}">
                <a16:creationId xmlns:a16="http://schemas.microsoft.com/office/drawing/2014/main" id="{19408D0A-9109-424B-92A1-E20822BD6A1E}"/>
              </a:ext>
            </a:extLst>
          </p:cNvPr>
          <p:cNvGraphicFramePr/>
          <p:nvPr>
            <p:extLst>
              <p:ext uri="{D42A27DB-BD31-4B8C-83A1-F6EECF244321}">
                <p14:modId xmlns:p14="http://schemas.microsoft.com/office/powerpoint/2010/main" val="2795522320"/>
              </p:ext>
            </p:extLst>
          </p:nvPr>
        </p:nvGraphicFramePr>
        <p:xfrm>
          <a:off x="6309644" y="1268761"/>
          <a:ext cx="5218868" cy="46085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DF91C26-BE25-4559-85A9-1CC483AADC23}"/>
                  </a:ext>
                </a:extLst>
              </p:cNvPr>
              <p:cNvSpPr txBox="1"/>
              <p:nvPr/>
            </p:nvSpPr>
            <p:spPr>
              <a:xfrm>
                <a:off x="1103836" y="1628800"/>
                <a:ext cx="4451347"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 </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h</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h</m:t>
                      </m:r>
                    </m:oMath>
                  </m:oMathPara>
                </a14:m>
                <a:endParaRPr lang="en-US" dirty="0"/>
              </a:p>
            </p:txBody>
          </p:sp>
        </mc:Choice>
        <mc:Fallback xmlns="">
          <p:sp>
            <p:nvSpPr>
              <p:cNvPr id="26" name="CasellaDiTesto 25">
                <a:extLst>
                  <a:ext uri="{FF2B5EF4-FFF2-40B4-BE49-F238E27FC236}">
                    <a16:creationId xmlns:a16="http://schemas.microsoft.com/office/drawing/2014/main" id="{6DF91C26-BE25-4559-85A9-1CC483AADC23}"/>
                  </a:ext>
                </a:extLst>
              </p:cNvPr>
              <p:cNvSpPr txBox="1">
                <a:spLocks noRot="1" noChangeAspect="1" noMove="1" noResize="1" noEditPoints="1" noAdjustHandles="1" noChangeArrowheads="1" noChangeShapeType="1" noTextEdit="1"/>
              </p:cNvSpPr>
              <p:nvPr/>
            </p:nvSpPr>
            <p:spPr>
              <a:xfrm>
                <a:off x="1103836" y="1628800"/>
                <a:ext cx="4451347" cy="312650"/>
              </a:xfrm>
              <a:prstGeom prst="rect">
                <a:avLst/>
              </a:prstGeom>
              <a:blipFill>
                <a:blip r:embed="rId4"/>
                <a:stretch>
                  <a:fillRect r="-685"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C4ABF9EB-C4BE-4A4E-A501-1487D583A7FF}"/>
                  </a:ext>
                </a:extLst>
              </p:cNvPr>
              <p:cNvSpPr txBox="1"/>
              <p:nvPr/>
            </p:nvSpPr>
            <p:spPr>
              <a:xfrm>
                <a:off x="1103836" y="2130919"/>
                <a:ext cx="4454681"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𝑀𝑆𝐸</m:t>
                      </m:r>
                      <m:d>
                        <m:dPr>
                          <m:ctrlPr>
                            <a:rPr lang="it-IT" b="0" i="1" smtClean="0">
                              <a:latin typeface="Cambria Math" panose="02040503050406030204" pitchFamily="18" charset="0"/>
                            </a:rPr>
                          </m:ctrlPr>
                        </m:dPr>
                        <m:e>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𝑖𝑑𝑒𝑎𝑙</m:t>
                          </m:r>
                          <m:r>
                            <a:rPr lang="it-IT" b="0" i="1" smtClean="0">
                              <a:latin typeface="Cambria Math" panose="02040503050406030204" pitchFamily="18" charset="0"/>
                            </a:rPr>
                            <m:t>,</m:t>
                          </m:r>
                          <m:r>
                            <a:rPr lang="it-IT" b="0" i="1" smtClean="0">
                              <a:latin typeface="Cambria Math" panose="02040503050406030204" pitchFamily="18" charset="0"/>
                            </a:rPr>
                            <m:t>𝑒𝑠𝑡</m:t>
                          </m:r>
                          <m:r>
                            <a:rPr lang="it-IT" b="0" i="1" smtClean="0">
                              <a:latin typeface="Cambria Math" panose="02040503050406030204" pitchFamily="18" charset="0"/>
                            </a:rPr>
                            <m:t>_</m:t>
                          </m:r>
                          <m:r>
                            <a:rPr lang="it-IT" b="0" i="1" smtClean="0">
                              <a:latin typeface="Cambria Math" panose="02040503050406030204" pitchFamily="18" charset="0"/>
                            </a:rPr>
                            <m:t>𝑎</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e>
                      </m:d>
                      <m:r>
                        <a:rPr lang="it-IT" b="0" i="1" smtClean="0">
                          <a:latin typeface="Cambria Math" panose="02040503050406030204" pitchFamily="18" charset="0"/>
                        </a:rPr>
                        <m:t>   </m:t>
                      </m:r>
                      <m:r>
                        <a:rPr lang="it-IT" b="0" i="1" smtClean="0">
                          <a:latin typeface="Cambria Math" panose="02040503050406030204" pitchFamily="18" charset="0"/>
                        </a:rPr>
                        <m:t>𝑓𝑜𝑟</m:t>
                      </m:r>
                      <m:r>
                        <a:rPr lang="it-IT" b="0" i="1" smtClean="0">
                          <a:latin typeface="Cambria Math" panose="02040503050406030204" pitchFamily="18" charset="0"/>
                        </a:rPr>
                        <m:t> </m:t>
                      </m:r>
                      <m:r>
                        <a:rPr lang="it-IT" b="0" i="1" smtClean="0">
                          <a:latin typeface="Cambria Math" panose="02040503050406030204" pitchFamily="18" charset="0"/>
                        </a:rPr>
                        <m:t>𝑖</m:t>
                      </m:r>
                      <m:r>
                        <a:rPr lang="it-IT" b="0" i="1" smtClean="0">
                          <a:latin typeface="Cambria Math" panose="02040503050406030204" pitchFamily="18" charset="0"/>
                        </a:rPr>
                        <m:t>=1..</m:t>
                      </m:r>
                      <m:r>
                        <a:rPr lang="it-IT" b="0" i="1" smtClean="0">
                          <a:latin typeface="Cambria Math" panose="02040503050406030204" pitchFamily="18" charset="0"/>
                        </a:rPr>
                        <m:t>𝑁</m:t>
                      </m:r>
                      <m:r>
                        <a:rPr lang="it-IT" b="0" i="1" smtClean="0">
                          <a:latin typeface="Cambria Math" panose="02040503050406030204" pitchFamily="18" charset="0"/>
                        </a:rPr>
                        <m:t>_</m:t>
                      </m:r>
                      <m:r>
                        <a:rPr lang="it-IT" b="0" i="1" smtClean="0">
                          <a:latin typeface="Cambria Math" panose="02040503050406030204" pitchFamily="18" charset="0"/>
                        </a:rPr>
                        <m:t>𝑎</m:t>
                      </m:r>
                    </m:oMath>
                  </m:oMathPara>
                </a14:m>
                <a:endParaRPr lang="en-US" dirty="0"/>
              </a:p>
            </p:txBody>
          </p:sp>
        </mc:Choice>
        <mc:Fallback xmlns="">
          <p:sp>
            <p:nvSpPr>
              <p:cNvPr id="27" name="CasellaDiTesto 26">
                <a:extLst>
                  <a:ext uri="{FF2B5EF4-FFF2-40B4-BE49-F238E27FC236}">
                    <a16:creationId xmlns:a16="http://schemas.microsoft.com/office/drawing/2014/main" id="{C4ABF9EB-C4BE-4A4E-A501-1487D583A7FF}"/>
                  </a:ext>
                </a:extLst>
              </p:cNvPr>
              <p:cNvSpPr txBox="1">
                <a:spLocks noRot="1" noChangeAspect="1" noMove="1" noResize="1" noEditPoints="1" noAdjustHandles="1" noChangeArrowheads="1" noChangeShapeType="1" noTextEdit="1"/>
              </p:cNvSpPr>
              <p:nvPr/>
            </p:nvSpPr>
            <p:spPr>
              <a:xfrm>
                <a:off x="1103836" y="2130919"/>
                <a:ext cx="4454681" cy="312650"/>
              </a:xfrm>
              <a:prstGeom prst="rect">
                <a:avLst/>
              </a:prstGeom>
              <a:blipFill>
                <a:blip r:embed="rId5"/>
                <a:stretch>
                  <a:fillRect b="-27451"/>
                </a:stretch>
              </a:blipFill>
            </p:spPr>
            <p:txBody>
              <a:bodyPr/>
              <a:lstStyle/>
              <a:p>
                <a:r>
                  <a:rPr lang="en-US">
                    <a:noFill/>
                  </a:rPr>
                  <a:t> </a:t>
                </a:r>
              </a:p>
            </p:txBody>
          </p:sp>
        </mc:Fallback>
      </mc:AlternateContent>
      <p:sp>
        <p:nvSpPr>
          <p:cNvPr id="28" name="Rettangolo 27">
            <a:extLst>
              <a:ext uri="{FF2B5EF4-FFF2-40B4-BE49-F238E27FC236}">
                <a16:creationId xmlns:a16="http://schemas.microsoft.com/office/drawing/2014/main" id="{5453C5F9-380F-484C-9F4F-F9FBDE92BF12}"/>
              </a:ext>
            </a:extLst>
          </p:cNvPr>
          <p:cNvSpPr/>
          <p:nvPr/>
        </p:nvSpPr>
        <p:spPr>
          <a:xfrm>
            <a:off x="826420" y="1683844"/>
            <a:ext cx="216024" cy="202561"/>
          </a:xfrm>
          <a:prstGeom prst="rect">
            <a:avLst/>
          </a:prstGeom>
          <a:solidFill>
            <a:srgbClr val="007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ttangolo 28">
            <a:extLst>
              <a:ext uri="{FF2B5EF4-FFF2-40B4-BE49-F238E27FC236}">
                <a16:creationId xmlns:a16="http://schemas.microsoft.com/office/drawing/2014/main" id="{EB461E20-99A9-4AD5-B96C-A44605675B94}"/>
              </a:ext>
            </a:extLst>
          </p:cNvPr>
          <p:cNvSpPr/>
          <p:nvPr/>
        </p:nvSpPr>
        <p:spPr>
          <a:xfrm>
            <a:off x="826420" y="2185963"/>
            <a:ext cx="216024" cy="202561"/>
          </a:xfrm>
          <a:prstGeom prst="rect">
            <a:avLst/>
          </a:prstGeom>
          <a:solidFill>
            <a:srgbClr val="A01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ttangolo 29">
                <a:extLst>
                  <a:ext uri="{FF2B5EF4-FFF2-40B4-BE49-F238E27FC236}">
                    <a16:creationId xmlns:a16="http://schemas.microsoft.com/office/drawing/2014/main" id="{1BD185BD-AAA0-40E7-BBCC-6E7158E96F6F}"/>
                  </a:ext>
                </a:extLst>
              </p:cNvPr>
              <p:cNvSpPr/>
              <p:nvPr/>
            </p:nvSpPr>
            <p:spPr>
              <a:xfrm>
                <a:off x="7264526"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0" name="Rettangolo 29">
                <a:extLst>
                  <a:ext uri="{FF2B5EF4-FFF2-40B4-BE49-F238E27FC236}">
                    <a16:creationId xmlns:a16="http://schemas.microsoft.com/office/drawing/2014/main" id="{1BD185BD-AAA0-40E7-BBCC-6E7158E96F6F}"/>
                  </a:ext>
                </a:extLst>
              </p:cNvPr>
              <p:cNvSpPr>
                <a:spLocks noRot="1" noChangeAspect="1" noMove="1" noResize="1" noEditPoints="1" noAdjustHandles="1" noChangeArrowheads="1" noChangeShapeType="1" noTextEdit="1"/>
              </p:cNvSpPr>
              <p:nvPr/>
            </p:nvSpPr>
            <p:spPr>
              <a:xfrm>
                <a:off x="7264526" y="5212327"/>
                <a:ext cx="5228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ttangolo 30">
                <a:extLst>
                  <a:ext uri="{FF2B5EF4-FFF2-40B4-BE49-F238E27FC236}">
                    <a16:creationId xmlns:a16="http://schemas.microsoft.com/office/drawing/2014/main" id="{4B000874-603C-42B1-82EA-B39CED500CC7}"/>
                  </a:ext>
                </a:extLst>
              </p:cNvPr>
              <p:cNvSpPr/>
              <p:nvPr/>
            </p:nvSpPr>
            <p:spPr>
              <a:xfrm>
                <a:off x="8669813" y="5212327"/>
                <a:ext cx="5228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1" name="Rettangolo 30">
                <a:extLst>
                  <a:ext uri="{FF2B5EF4-FFF2-40B4-BE49-F238E27FC236}">
                    <a16:creationId xmlns:a16="http://schemas.microsoft.com/office/drawing/2014/main" id="{4B000874-603C-42B1-82EA-B39CED500CC7}"/>
                  </a:ext>
                </a:extLst>
              </p:cNvPr>
              <p:cNvSpPr>
                <a:spLocks noRot="1" noChangeAspect="1" noMove="1" noResize="1" noEditPoints="1" noAdjustHandles="1" noChangeArrowheads="1" noChangeShapeType="1" noTextEdit="1"/>
              </p:cNvSpPr>
              <p:nvPr/>
            </p:nvSpPr>
            <p:spPr>
              <a:xfrm>
                <a:off x="8669813" y="5212327"/>
                <a:ext cx="5228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ttangolo 31">
                <a:extLst>
                  <a:ext uri="{FF2B5EF4-FFF2-40B4-BE49-F238E27FC236}">
                    <a16:creationId xmlns:a16="http://schemas.microsoft.com/office/drawing/2014/main" id="{33495183-308E-4552-84A1-ECE474EECCCA}"/>
                  </a:ext>
                </a:extLst>
              </p:cNvPr>
              <p:cNvSpPr/>
              <p:nvPr/>
            </p:nvSpPr>
            <p:spPr>
              <a:xfrm>
                <a:off x="10398258" y="5195747"/>
                <a:ext cx="48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it-IT" i="1">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32" name="Rettangolo 31">
                <a:extLst>
                  <a:ext uri="{FF2B5EF4-FFF2-40B4-BE49-F238E27FC236}">
                    <a16:creationId xmlns:a16="http://schemas.microsoft.com/office/drawing/2014/main" id="{33495183-308E-4552-84A1-ECE474EECCCA}"/>
                  </a:ext>
                </a:extLst>
              </p:cNvPr>
              <p:cNvSpPr>
                <a:spLocks noRot="1" noChangeAspect="1" noMove="1" noResize="1" noEditPoints="1" noAdjustHandles="1" noChangeArrowheads="1" noChangeShapeType="1" noTextEdit="1"/>
              </p:cNvSpPr>
              <p:nvPr/>
            </p:nvSpPr>
            <p:spPr>
              <a:xfrm>
                <a:off x="10398258" y="5195747"/>
                <a:ext cx="482761" cy="369332"/>
              </a:xfrm>
              <a:prstGeom prst="rect">
                <a:avLst/>
              </a:prstGeom>
              <a:blipFill>
                <a:blip r:embed="rId8"/>
                <a:stretch>
                  <a:fillRect b="-4918"/>
                </a:stretch>
              </a:blipFill>
            </p:spPr>
            <p:txBody>
              <a:bodyPr/>
              <a:lstStyle/>
              <a:p>
                <a:r>
                  <a:rPr lang="en-US">
                    <a:noFill/>
                  </a:rPr>
                  <a:t> </a:t>
                </a:r>
              </a:p>
            </p:txBody>
          </p:sp>
        </mc:Fallback>
      </mc:AlternateContent>
      <p:sp>
        <p:nvSpPr>
          <p:cNvPr id="33" name="CasellaDiTesto 32">
            <a:extLst>
              <a:ext uri="{FF2B5EF4-FFF2-40B4-BE49-F238E27FC236}">
                <a16:creationId xmlns:a16="http://schemas.microsoft.com/office/drawing/2014/main" id="{5C0A72AD-F79C-411B-8135-970193F164B5}"/>
              </a:ext>
            </a:extLst>
          </p:cNvPr>
          <p:cNvSpPr txBox="1"/>
          <p:nvPr/>
        </p:nvSpPr>
        <p:spPr>
          <a:xfrm>
            <a:off x="909043" y="2649719"/>
            <a:ext cx="4523586" cy="307777"/>
          </a:xfrm>
          <a:prstGeom prst="rect">
            <a:avLst/>
          </a:prstGeom>
          <a:noFill/>
        </p:spPr>
        <p:txBody>
          <a:bodyPr wrap="square" rtlCol="0">
            <a:spAutoFit/>
          </a:bodyPr>
          <a:lstStyle/>
          <a:p>
            <a:r>
              <a:rPr lang="en-US" sz="1400" dirty="0"/>
              <a:t>Healthy and anxious groups are based on ground truth</a:t>
            </a:r>
          </a:p>
        </p:txBody>
      </p:sp>
    </p:spTree>
    <p:extLst>
      <p:ext uri="{BB962C8B-B14F-4D97-AF65-F5344CB8AC3E}">
        <p14:creationId xmlns:p14="http://schemas.microsoft.com/office/powerpoint/2010/main" val="786191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TLSHAPE_TB_00000000000000000000000000000000_ElapsedTimeExtension">
            <a:extLst>
              <a:ext uri="{FF2B5EF4-FFF2-40B4-BE49-F238E27FC236}">
                <a16:creationId xmlns:a16="http://schemas.microsoft.com/office/drawing/2014/main" id="{84949F9D-BAA1-4083-B15D-328BAB5AECB5}"/>
              </a:ext>
            </a:extLst>
          </p:cNvPr>
          <p:cNvSpPr/>
          <p:nvPr>
            <p:custDataLst>
              <p:tags r:id="rId2"/>
            </p:custDataLst>
          </p:nvPr>
        </p:nvSpPr>
        <p:spPr>
          <a:xfrm>
            <a:off x="1084303" y="3988133"/>
            <a:ext cx="5507066" cy="397931"/>
          </a:xfrm>
          <a:prstGeom prst="rect">
            <a:avLst/>
          </a:prstGeom>
          <a:gradFill flip="none" rotWithShape="1">
            <a:gsLst>
              <a:gs pos="100000">
                <a:srgbClr val="EA161E">
                  <a:alpha val="30196"/>
                </a:srgbClr>
              </a:gs>
              <a:gs pos="0">
                <a:srgbClr val="EA161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2" name="Segnaposto data 1">
            <a:extLst>
              <a:ext uri="{FF2B5EF4-FFF2-40B4-BE49-F238E27FC236}">
                <a16:creationId xmlns:a16="http://schemas.microsoft.com/office/drawing/2014/main" id="{5C6233A0-C38E-440E-AE80-290E7AB91749}"/>
              </a:ext>
            </a:extLst>
          </p:cNvPr>
          <p:cNvSpPr>
            <a:spLocks noGrp="1"/>
          </p:cNvSpPr>
          <p:nvPr>
            <p:ph type="dt" sz="half" idx="10"/>
          </p:nvPr>
        </p:nvSpPr>
        <p:spPr/>
        <p:txBody>
          <a:bodyPr/>
          <a:lstStyle/>
          <a:p>
            <a:fld id="{665607BE-DD29-4BE5-B1D7-EBFB1ED42AD5}" type="datetime1">
              <a:rPr lang="it-IT" smtClean="0"/>
              <a:t>28/05/20</a:t>
            </a:fld>
            <a:endParaRPr lang="en-GB" dirty="0"/>
          </a:p>
        </p:txBody>
      </p:sp>
      <p:sp>
        <p:nvSpPr>
          <p:cNvPr id="3" name="Segnaposto piè di pagina 2">
            <a:extLst>
              <a:ext uri="{FF2B5EF4-FFF2-40B4-BE49-F238E27FC236}">
                <a16:creationId xmlns:a16="http://schemas.microsoft.com/office/drawing/2014/main" id="{27966BA8-FBDB-429A-9333-85714FE24157}"/>
              </a:ext>
            </a:extLst>
          </p:cNvPr>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Segnaposto numero diapositiva 3">
            <a:extLst>
              <a:ext uri="{FF2B5EF4-FFF2-40B4-BE49-F238E27FC236}">
                <a16:creationId xmlns:a16="http://schemas.microsoft.com/office/drawing/2014/main" id="{F33A9F95-C958-43C0-9CAA-6D9C3F8B0E0D}"/>
              </a:ext>
            </a:extLst>
          </p:cNvPr>
          <p:cNvSpPr>
            <a:spLocks noGrp="1"/>
          </p:cNvSpPr>
          <p:nvPr>
            <p:ph type="sldNum" sz="quarter" idx="12"/>
          </p:nvPr>
        </p:nvSpPr>
        <p:spPr/>
        <p:txBody>
          <a:bodyPr/>
          <a:lstStyle/>
          <a:p>
            <a:fld id="{6C6AE60A-B69C-4790-82F7-3882EDF23186}" type="slidenum">
              <a:rPr lang="en-GB" smtClean="0"/>
              <a:pPr/>
              <a:t>2</a:t>
            </a:fld>
            <a:endParaRPr lang="en-GB" dirty="0"/>
          </a:p>
        </p:txBody>
      </p:sp>
      <p:sp>
        <p:nvSpPr>
          <p:cNvPr id="5" name="OTLSHAPE_TB_00000000000000000000000000000000_LeftEndCaps" hidden="1">
            <a:extLst>
              <a:ext uri="{FF2B5EF4-FFF2-40B4-BE49-F238E27FC236}">
                <a16:creationId xmlns:a16="http://schemas.microsoft.com/office/drawing/2014/main" id="{2AE3BBFB-97E7-4C87-97A0-CAC8CBFDFE01}"/>
              </a:ext>
            </a:extLst>
          </p:cNvPr>
          <p:cNvSpPr txBox="1"/>
          <p:nvPr>
            <p:custDataLst>
              <p:tags r:id="rId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en-US"/>
          </a:p>
        </p:txBody>
      </p:sp>
      <p:sp>
        <p:nvSpPr>
          <p:cNvPr id="6" name="OTLSHAPE_TB_00000000000000000000000000000000_RightEndCaps">
            <a:extLst>
              <a:ext uri="{FF2B5EF4-FFF2-40B4-BE49-F238E27FC236}">
                <a16:creationId xmlns:a16="http://schemas.microsoft.com/office/drawing/2014/main" id="{E352E5D5-9649-4AD1-AEA4-D318F7C29FDA}"/>
              </a:ext>
            </a:extLst>
          </p:cNvPr>
          <p:cNvSpPr txBox="1"/>
          <p:nvPr>
            <p:custDataLst>
              <p:tags r:id="rId4"/>
            </p:custDataLst>
          </p:nvPr>
        </p:nvSpPr>
        <p:spPr>
          <a:xfrm>
            <a:off x="11390334" y="4437033"/>
            <a:ext cx="451662" cy="279061"/>
          </a:xfrm>
          <a:prstGeom prst="rect">
            <a:avLst/>
          </a:prstGeom>
          <a:noFill/>
        </p:spPr>
        <p:txBody>
          <a:bodyPr vert="horz" wrap="none" lIns="0" tIns="0" rIns="0" bIns="0" rtlCol="0" anchor="ctr" anchorCtr="0">
            <a:spAutoFit/>
          </a:bodyPr>
          <a:lstStyle/>
          <a:p>
            <a:pPr algn="ctr"/>
            <a:r>
              <a:rPr lang="en-US" b="1" spc="-38" dirty="0">
                <a:solidFill>
                  <a:schemeClr val="accent1"/>
                </a:solidFill>
                <a:latin typeface="Calibri" panose="020F0502020204030204" pitchFamily="34" charset="0"/>
              </a:rPr>
              <a:t>2020</a:t>
            </a:r>
          </a:p>
        </p:txBody>
      </p:sp>
      <p:sp>
        <p:nvSpPr>
          <p:cNvPr id="7" name="OTLSHAPE_TB_00000000000000000000000000000000_ScaleContainer">
            <a:extLst>
              <a:ext uri="{FF2B5EF4-FFF2-40B4-BE49-F238E27FC236}">
                <a16:creationId xmlns:a16="http://schemas.microsoft.com/office/drawing/2014/main" id="{67109632-65FA-445E-B9D5-1E3B2606DE52}"/>
              </a:ext>
            </a:extLst>
          </p:cNvPr>
          <p:cNvSpPr/>
          <p:nvPr>
            <p:custDataLst>
              <p:tags r:id="rId5"/>
            </p:custDataLst>
          </p:nvPr>
        </p:nvSpPr>
        <p:spPr>
          <a:xfrm>
            <a:off x="765027" y="4369133"/>
            <a:ext cx="10502900" cy="397931"/>
          </a:xfrm>
          <a:prstGeom prst="rect">
            <a:avLst/>
          </a:prstGeom>
          <a:solidFill>
            <a:schemeClr val="accent1"/>
          </a:soli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ElapsedTime">
            <a:extLst>
              <a:ext uri="{FF2B5EF4-FFF2-40B4-BE49-F238E27FC236}">
                <a16:creationId xmlns:a16="http://schemas.microsoft.com/office/drawing/2014/main" id="{714DDCD4-33F9-460D-8449-A853E0BCD9D2}"/>
              </a:ext>
            </a:extLst>
          </p:cNvPr>
          <p:cNvSpPr/>
          <p:nvPr>
            <p:custDataLst>
              <p:tags r:id="rId6"/>
            </p:custDataLst>
          </p:nvPr>
        </p:nvSpPr>
        <p:spPr>
          <a:xfrm>
            <a:off x="1084303" y="4369133"/>
            <a:ext cx="5507066" cy="397931"/>
          </a:xfrm>
          <a:prstGeom prst="rect">
            <a:avLst/>
          </a:prstGeom>
          <a:solidFill>
            <a:srgbClr val="EA161E">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TLSHAPE_TB_00000000000000000000000000000000_TodayMarkerShape">
            <a:extLst>
              <a:ext uri="{FF2B5EF4-FFF2-40B4-BE49-F238E27FC236}">
                <a16:creationId xmlns:a16="http://schemas.microsoft.com/office/drawing/2014/main" id="{0FD19814-E0B6-461E-B12B-45C4EC546681}"/>
              </a:ext>
            </a:extLst>
          </p:cNvPr>
          <p:cNvSpPr/>
          <p:nvPr>
            <p:custDataLst>
              <p:tags r:id="rId7"/>
            </p:custDataLst>
          </p:nvPr>
        </p:nvSpPr>
        <p:spPr>
          <a:xfrm rot="10800000">
            <a:off x="8139559" y="4221088"/>
            <a:ext cx="114300" cy="1270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TLSHAPE_TB_00000000000000000000000000000000_TodayMarkerText">
            <a:extLst>
              <a:ext uri="{FF2B5EF4-FFF2-40B4-BE49-F238E27FC236}">
                <a16:creationId xmlns:a16="http://schemas.microsoft.com/office/drawing/2014/main" id="{8FBAFE8B-7038-44BB-AEE5-63C2EE93D890}"/>
              </a:ext>
            </a:extLst>
          </p:cNvPr>
          <p:cNvSpPr txBox="1"/>
          <p:nvPr>
            <p:custDataLst>
              <p:tags r:id="rId8"/>
            </p:custDataLst>
          </p:nvPr>
        </p:nvSpPr>
        <p:spPr>
          <a:xfrm>
            <a:off x="7771723" y="3959663"/>
            <a:ext cx="842176" cy="246221"/>
          </a:xfrm>
          <a:prstGeom prst="rect">
            <a:avLst/>
          </a:prstGeom>
          <a:noFill/>
        </p:spPr>
        <p:txBody>
          <a:bodyPr vert="horz" wrap="square" lIns="0" tIns="0" rIns="0" bIns="0" rtlCol="0" anchor="ctr" anchorCtr="0">
            <a:spAutoFit/>
          </a:bodyPr>
          <a:lstStyle/>
          <a:p>
            <a:pPr algn="ctr"/>
            <a:r>
              <a:rPr lang="en-US" sz="1600" spc="-12" dirty="0">
                <a:solidFill>
                  <a:schemeClr val="dk1"/>
                </a:solidFill>
                <a:latin typeface="Calibri" panose="020F0502020204030204" pitchFamily="34" charset="0"/>
              </a:rPr>
              <a:t>Today</a:t>
            </a:r>
          </a:p>
        </p:txBody>
      </p:sp>
      <p:sp>
        <p:nvSpPr>
          <p:cNvPr id="12" name="OTLSHAPE_TB_00000000000000000000000000000000_TimescaleInterval1">
            <a:extLst>
              <a:ext uri="{FF2B5EF4-FFF2-40B4-BE49-F238E27FC236}">
                <a16:creationId xmlns:a16="http://schemas.microsoft.com/office/drawing/2014/main" id="{B5E12336-B8E3-46C7-BD9C-0DA39E10FD34}"/>
              </a:ext>
            </a:extLst>
          </p:cNvPr>
          <p:cNvSpPr txBox="1"/>
          <p:nvPr>
            <p:custDataLst>
              <p:tags r:id="rId9"/>
            </p:custDataLst>
          </p:nvPr>
        </p:nvSpPr>
        <p:spPr>
          <a:xfrm>
            <a:off x="828527" y="4483536"/>
            <a:ext cx="255776"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Mar</a:t>
            </a:r>
          </a:p>
        </p:txBody>
      </p:sp>
      <p:sp>
        <p:nvSpPr>
          <p:cNvPr id="25" name="OTLSHAPE_TB_00000000000000000000000000000000_TimescaleInterval2">
            <a:extLst>
              <a:ext uri="{FF2B5EF4-FFF2-40B4-BE49-F238E27FC236}">
                <a16:creationId xmlns:a16="http://schemas.microsoft.com/office/drawing/2014/main" id="{762ACB39-B4B0-455A-88E4-8F2763D84942}"/>
              </a:ext>
            </a:extLst>
          </p:cNvPr>
          <p:cNvSpPr txBox="1"/>
          <p:nvPr>
            <p:custDataLst>
              <p:tags r:id="rId10"/>
            </p:custDataLst>
          </p:nvPr>
        </p:nvSpPr>
        <p:spPr>
          <a:xfrm>
            <a:off x="3496130" y="4483536"/>
            <a:ext cx="21974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Apr</a:t>
            </a:r>
          </a:p>
        </p:txBody>
      </p:sp>
      <p:sp>
        <p:nvSpPr>
          <p:cNvPr id="26" name="OTLSHAPE_TB_00000000000000000000000000000000_TimescaleInterval3">
            <a:extLst>
              <a:ext uri="{FF2B5EF4-FFF2-40B4-BE49-F238E27FC236}">
                <a16:creationId xmlns:a16="http://schemas.microsoft.com/office/drawing/2014/main" id="{81F50B5D-758B-4BF4-BA68-5C918E35EF30}"/>
              </a:ext>
            </a:extLst>
          </p:cNvPr>
          <p:cNvSpPr txBox="1"/>
          <p:nvPr>
            <p:custDataLst>
              <p:tags r:id="rId11"/>
            </p:custDataLst>
          </p:nvPr>
        </p:nvSpPr>
        <p:spPr>
          <a:xfrm>
            <a:off x="6077681" y="4483536"/>
            <a:ext cx="268150" cy="186055"/>
          </a:xfrm>
          <a:prstGeom prst="rect">
            <a:avLst/>
          </a:prstGeom>
          <a:noFill/>
        </p:spPr>
        <p:txBody>
          <a:bodyPr vert="horz" wrap="none" lIns="0" tIns="0" rIns="0" bIns="0" rtlCol="0" anchor="ctr" anchorCtr="0">
            <a:noAutofit/>
          </a:bodyPr>
          <a:lstStyle/>
          <a:p>
            <a:r>
              <a:rPr lang="en-US" sz="1200" spc="-18" dirty="0">
                <a:solidFill>
                  <a:schemeClr val="lt1"/>
                </a:solidFill>
                <a:latin typeface="Calibri" panose="020F0502020204030204" pitchFamily="34" charset="0"/>
              </a:rPr>
              <a:t>May</a:t>
            </a:r>
          </a:p>
        </p:txBody>
      </p:sp>
      <p:sp>
        <p:nvSpPr>
          <p:cNvPr id="27" name="OTLSHAPE_TB_00000000000000000000000000000000_TimescaleInterval4">
            <a:extLst>
              <a:ext uri="{FF2B5EF4-FFF2-40B4-BE49-F238E27FC236}">
                <a16:creationId xmlns:a16="http://schemas.microsoft.com/office/drawing/2014/main" id="{AE3F2492-62A8-4357-8C7A-F279DD5311A3}"/>
              </a:ext>
            </a:extLst>
          </p:cNvPr>
          <p:cNvSpPr txBox="1"/>
          <p:nvPr>
            <p:custDataLst>
              <p:tags r:id="rId12"/>
            </p:custDataLst>
          </p:nvPr>
        </p:nvSpPr>
        <p:spPr>
          <a:xfrm>
            <a:off x="8745284" y="4483536"/>
            <a:ext cx="206916"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31" name="Titel 9">
            <a:extLst>
              <a:ext uri="{FF2B5EF4-FFF2-40B4-BE49-F238E27FC236}">
                <a16:creationId xmlns:a16="http://schemas.microsoft.com/office/drawing/2014/main" id="{31EC5FC0-414C-4546-B46B-F1CB52C9DE4C}"/>
              </a:ext>
            </a:extLst>
          </p:cNvPr>
          <p:cNvSpPr txBox="1">
            <a:spLocks/>
          </p:cNvSpPr>
          <p:nvPr/>
        </p:nvSpPr>
        <p:spPr>
          <a:xfrm>
            <a:off x="323850" y="620714"/>
            <a:ext cx="11537950" cy="576038"/>
          </a:xfrm>
          <a:prstGeom prst="rect">
            <a:avLst/>
          </a:prstGeom>
        </p:spPr>
        <p:txBody>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GB" dirty="0"/>
              <a:t>Motivation: Lockdown in Italy</a:t>
            </a:r>
          </a:p>
        </p:txBody>
      </p:sp>
      <p:cxnSp>
        <p:nvCxnSpPr>
          <p:cNvPr id="33" name="Connettore diritto 32">
            <a:extLst>
              <a:ext uri="{FF2B5EF4-FFF2-40B4-BE49-F238E27FC236}">
                <a16:creationId xmlns:a16="http://schemas.microsoft.com/office/drawing/2014/main" id="{70D9CBAE-8233-4910-9754-CF1BE0B6D373}"/>
              </a:ext>
            </a:extLst>
          </p:cNvPr>
          <p:cNvCxnSpPr>
            <a:cxnSpLocks/>
          </p:cNvCxnSpPr>
          <p:nvPr/>
        </p:nvCxnSpPr>
        <p:spPr>
          <a:xfrm>
            <a:off x="3652370"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Elemento grafico 35" descr="Lampadina e ingranaggio">
            <a:extLst>
              <a:ext uri="{FF2B5EF4-FFF2-40B4-BE49-F238E27FC236}">
                <a16:creationId xmlns:a16="http://schemas.microsoft.com/office/drawing/2014/main" id="{6BC9F2A8-DB37-49D4-93FD-9E4FCE3923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291593" y="2106126"/>
            <a:ext cx="721553" cy="721553"/>
          </a:xfrm>
          <a:prstGeom prst="rect">
            <a:avLst/>
          </a:prstGeom>
        </p:spPr>
      </p:pic>
      <p:sp>
        <p:nvSpPr>
          <p:cNvPr id="37" name="CasellaDiTesto 36">
            <a:extLst>
              <a:ext uri="{FF2B5EF4-FFF2-40B4-BE49-F238E27FC236}">
                <a16:creationId xmlns:a16="http://schemas.microsoft.com/office/drawing/2014/main" id="{AE073114-27DB-413D-92C4-6CAEB0ADCD59}"/>
              </a:ext>
            </a:extLst>
          </p:cNvPr>
          <p:cNvSpPr txBox="1"/>
          <p:nvPr/>
        </p:nvSpPr>
        <p:spPr>
          <a:xfrm>
            <a:off x="2883319" y="1657776"/>
            <a:ext cx="1445361" cy="369332"/>
          </a:xfrm>
          <a:prstGeom prst="rect">
            <a:avLst/>
          </a:prstGeom>
          <a:noFill/>
        </p:spPr>
        <p:txBody>
          <a:bodyPr wrap="square" rtlCol="0">
            <a:spAutoFit/>
          </a:bodyPr>
          <a:lstStyle/>
          <a:p>
            <a:pPr algn="ctr"/>
            <a:r>
              <a:rPr lang="en-US" dirty="0"/>
              <a:t>Project Idea</a:t>
            </a:r>
          </a:p>
        </p:txBody>
      </p:sp>
      <p:cxnSp>
        <p:nvCxnSpPr>
          <p:cNvPr id="42" name="Connettore diritto 41">
            <a:extLst>
              <a:ext uri="{FF2B5EF4-FFF2-40B4-BE49-F238E27FC236}">
                <a16:creationId xmlns:a16="http://schemas.microsoft.com/office/drawing/2014/main" id="{E8559D4B-35BA-4C42-9D14-E35DF8A92815}"/>
              </a:ext>
            </a:extLst>
          </p:cNvPr>
          <p:cNvCxnSpPr>
            <a:cxnSpLocks/>
          </p:cNvCxnSpPr>
          <p:nvPr/>
        </p:nvCxnSpPr>
        <p:spPr>
          <a:xfrm>
            <a:off x="1269083" y="292494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5" name="Elemento grafico 44" descr="Carrello della spesa">
            <a:extLst>
              <a:ext uri="{FF2B5EF4-FFF2-40B4-BE49-F238E27FC236}">
                <a16:creationId xmlns:a16="http://schemas.microsoft.com/office/drawing/2014/main" id="{7DA248F0-9A46-4779-92DB-2F620295D1F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1" y="2107471"/>
            <a:ext cx="720000" cy="720000"/>
          </a:xfrm>
          <a:prstGeom prst="rect">
            <a:avLst/>
          </a:prstGeom>
        </p:spPr>
      </p:pic>
      <p:sp>
        <p:nvSpPr>
          <p:cNvPr id="46" name="CasellaDiTesto 45">
            <a:extLst>
              <a:ext uri="{FF2B5EF4-FFF2-40B4-BE49-F238E27FC236}">
                <a16:creationId xmlns:a16="http://schemas.microsoft.com/office/drawing/2014/main" id="{B2039BEA-A1E7-4B05-8BC7-90E7F5915833}"/>
              </a:ext>
            </a:extLst>
          </p:cNvPr>
          <p:cNvSpPr txBox="1"/>
          <p:nvPr/>
        </p:nvSpPr>
        <p:spPr>
          <a:xfrm>
            <a:off x="413335" y="1456337"/>
            <a:ext cx="1935868" cy="646331"/>
          </a:xfrm>
          <a:prstGeom prst="rect">
            <a:avLst/>
          </a:prstGeom>
          <a:noFill/>
        </p:spPr>
        <p:txBody>
          <a:bodyPr wrap="square" rtlCol="0">
            <a:spAutoFit/>
          </a:bodyPr>
          <a:lstStyle/>
          <a:p>
            <a:pPr algn="ctr"/>
            <a:r>
              <a:rPr lang="en-US" dirty="0"/>
              <a:t>Lack of healthcare goods</a:t>
            </a:r>
          </a:p>
        </p:txBody>
      </p:sp>
      <p:pic>
        <p:nvPicPr>
          <p:cNvPr id="48" name="Elemento grafico 47" descr="Sblocca">
            <a:extLst>
              <a:ext uri="{FF2B5EF4-FFF2-40B4-BE49-F238E27FC236}">
                <a16:creationId xmlns:a16="http://schemas.microsoft.com/office/drawing/2014/main" id="{DC31D59F-C301-42AB-B36C-1D7CF544E72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277010" y="4918010"/>
            <a:ext cx="720000" cy="720000"/>
          </a:xfrm>
          <a:prstGeom prst="rect">
            <a:avLst/>
          </a:prstGeom>
        </p:spPr>
      </p:pic>
      <p:sp>
        <p:nvSpPr>
          <p:cNvPr id="49" name="OTLSHAPE_TB_00000000000000000000000000000000_ElapsedTimeExtension">
            <a:extLst>
              <a:ext uri="{FF2B5EF4-FFF2-40B4-BE49-F238E27FC236}">
                <a16:creationId xmlns:a16="http://schemas.microsoft.com/office/drawing/2014/main" id="{DD6A4B06-0B1B-4AAE-AD57-A64104E3A283}"/>
              </a:ext>
            </a:extLst>
          </p:cNvPr>
          <p:cNvSpPr/>
          <p:nvPr>
            <p:custDataLst>
              <p:tags r:id="rId13"/>
            </p:custDataLst>
          </p:nvPr>
        </p:nvSpPr>
        <p:spPr>
          <a:xfrm>
            <a:off x="6591368" y="3985640"/>
            <a:ext cx="3700885" cy="381000"/>
          </a:xfrm>
          <a:prstGeom prst="rect">
            <a:avLst/>
          </a:prstGeom>
          <a:gradFill flip="none" rotWithShape="1">
            <a:gsLst>
              <a:gs pos="100000">
                <a:srgbClr val="FEBA0A">
                  <a:alpha val="30196"/>
                </a:srgbClr>
              </a:gs>
              <a:gs pos="0">
                <a:srgbClr val="FEBA0A">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accent1"/>
              </a:solidFill>
            </a:endParaRPr>
          </a:p>
        </p:txBody>
      </p:sp>
      <p:sp>
        <p:nvSpPr>
          <p:cNvPr id="50" name="OTLSHAPE_TB_00000000000000000000000000000000_ElapsedTime">
            <a:extLst>
              <a:ext uri="{FF2B5EF4-FFF2-40B4-BE49-F238E27FC236}">
                <a16:creationId xmlns:a16="http://schemas.microsoft.com/office/drawing/2014/main" id="{13D06C2C-FAD9-4AF9-9D19-0AABEBE5A0F8}"/>
              </a:ext>
            </a:extLst>
          </p:cNvPr>
          <p:cNvSpPr/>
          <p:nvPr>
            <p:custDataLst>
              <p:tags r:id="rId14"/>
            </p:custDataLst>
          </p:nvPr>
        </p:nvSpPr>
        <p:spPr>
          <a:xfrm>
            <a:off x="6591369" y="4376343"/>
            <a:ext cx="3700885" cy="381000"/>
          </a:xfrm>
          <a:prstGeom prst="rect">
            <a:avLst/>
          </a:prstGeom>
          <a:solidFill>
            <a:srgbClr val="FEBA0A">
              <a:alpha val="30196"/>
            </a:srgbClr>
          </a:solidFill>
          <a:ln>
            <a:noFill/>
          </a:ln>
          <a:scene3d>
            <a:camera prst="orthographicFront"/>
            <a:lightRig rig="threePt" dir="t"/>
          </a:scene3d>
          <a:sp3d>
            <a:bevelT w="12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Elemento grafico 51" descr="Blocca">
            <a:extLst>
              <a:ext uri="{FF2B5EF4-FFF2-40B4-BE49-F238E27FC236}">
                <a16:creationId xmlns:a16="http://schemas.microsoft.com/office/drawing/2014/main" id="{7FF2E684-05AE-4439-9580-A46FDCBF31D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66978" y="4918010"/>
            <a:ext cx="720000" cy="720000"/>
          </a:xfrm>
          <a:prstGeom prst="rect">
            <a:avLst/>
          </a:prstGeom>
        </p:spPr>
      </p:pic>
      <p:cxnSp>
        <p:nvCxnSpPr>
          <p:cNvPr id="59" name="Connettore diritto 58">
            <a:extLst>
              <a:ext uri="{FF2B5EF4-FFF2-40B4-BE49-F238E27FC236}">
                <a16:creationId xmlns:a16="http://schemas.microsoft.com/office/drawing/2014/main" id="{C8D6DF7F-D13A-4A72-96DC-C90413C80877}"/>
              </a:ext>
            </a:extLst>
          </p:cNvPr>
          <p:cNvCxnSpPr>
            <a:cxnSpLocks/>
          </p:cNvCxnSpPr>
          <p:nvPr/>
        </p:nvCxnSpPr>
        <p:spPr>
          <a:xfrm>
            <a:off x="5476363" y="2895043"/>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Rettangolo 59">
            <a:extLst>
              <a:ext uri="{FF2B5EF4-FFF2-40B4-BE49-F238E27FC236}">
                <a16:creationId xmlns:a16="http://schemas.microsoft.com/office/drawing/2014/main" id="{05386DA7-4074-455A-8539-5A7DC8B95BC0}"/>
              </a:ext>
            </a:extLst>
          </p:cNvPr>
          <p:cNvSpPr/>
          <p:nvPr/>
        </p:nvSpPr>
        <p:spPr>
          <a:xfrm>
            <a:off x="2923826" y="4922714"/>
            <a:ext cx="1584088" cy="430887"/>
          </a:xfrm>
          <a:prstGeom prst="rect">
            <a:avLst/>
          </a:prstGeom>
        </p:spPr>
        <p:txBody>
          <a:bodyPr wrap="none">
            <a:spAutoFit/>
          </a:bodyPr>
          <a:lstStyle/>
          <a:p>
            <a:r>
              <a:rPr lang="en-US" sz="2200" b="1" dirty="0">
                <a:solidFill>
                  <a:schemeClr val="accent1"/>
                </a:solidFill>
              </a:rPr>
              <a:t>Lockdown</a:t>
            </a:r>
            <a:endParaRPr lang="en-US" sz="2200" dirty="0"/>
          </a:p>
        </p:txBody>
      </p:sp>
      <p:pic>
        <p:nvPicPr>
          <p:cNvPr id="62" name="Elemento grafico 61" descr="Appunti mischiati">
            <a:extLst>
              <a:ext uri="{FF2B5EF4-FFF2-40B4-BE49-F238E27FC236}">
                <a16:creationId xmlns:a16="http://schemas.microsoft.com/office/drawing/2014/main" id="{49159B9A-8C04-44F2-8B9C-8158224FC6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95883" y="2109278"/>
            <a:ext cx="720000" cy="720000"/>
          </a:xfrm>
          <a:prstGeom prst="rect">
            <a:avLst/>
          </a:prstGeom>
        </p:spPr>
      </p:pic>
      <p:sp>
        <p:nvSpPr>
          <p:cNvPr id="63" name="CasellaDiTesto 62">
            <a:extLst>
              <a:ext uri="{FF2B5EF4-FFF2-40B4-BE49-F238E27FC236}">
                <a16:creationId xmlns:a16="http://schemas.microsoft.com/office/drawing/2014/main" id="{834BC868-7788-46D5-8982-EDBBA8766DB9}"/>
              </a:ext>
            </a:extLst>
          </p:cNvPr>
          <p:cNvSpPr txBox="1"/>
          <p:nvPr/>
        </p:nvSpPr>
        <p:spPr>
          <a:xfrm>
            <a:off x="5061285" y="1660346"/>
            <a:ext cx="778257" cy="369332"/>
          </a:xfrm>
          <a:prstGeom prst="rect">
            <a:avLst/>
          </a:prstGeom>
          <a:noFill/>
        </p:spPr>
        <p:txBody>
          <a:bodyPr wrap="square" rtlCol="0">
            <a:spAutoFit/>
          </a:bodyPr>
          <a:lstStyle/>
          <a:p>
            <a:pPr algn="ctr"/>
            <a:r>
              <a:rPr lang="en-US" dirty="0"/>
              <a:t>Tests</a:t>
            </a:r>
          </a:p>
        </p:txBody>
      </p:sp>
      <p:pic>
        <p:nvPicPr>
          <p:cNvPr id="65" name="Elemento grafico 64" descr="Frecce a zig zag">
            <a:extLst>
              <a:ext uri="{FF2B5EF4-FFF2-40B4-BE49-F238E27FC236}">
                <a16:creationId xmlns:a16="http://schemas.microsoft.com/office/drawing/2014/main" id="{BAE4ADE9-34B3-4AEF-BA0F-AE35556A8E9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80055" y="2844301"/>
            <a:ext cx="441259" cy="441259"/>
          </a:xfrm>
          <a:prstGeom prst="rect">
            <a:avLst/>
          </a:prstGeom>
        </p:spPr>
      </p:pic>
      <p:pic>
        <p:nvPicPr>
          <p:cNvPr id="66" name="Elemento grafico 65" descr="Frecce a zig zag">
            <a:extLst>
              <a:ext uri="{FF2B5EF4-FFF2-40B4-BE49-F238E27FC236}">
                <a16:creationId xmlns:a16="http://schemas.microsoft.com/office/drawing/2014/main" id="{918BFEB5-4F46-4999-81E4-322C8A70AD27}"/>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78536" y="2827471"/>
            <a:ext cx="432000" cy="432000"/>
          </a:xfrm>
          <a:prstGeom prst="rect">
            <a:avLst/>
          </a:prstGeom>
        </p:spPr>
      </p:pic>
      <p:sp>
        <p:nvSpPr>
          <p:cNvPr id="67" name="Rettangolo 66">
            <a:extLst>
              <a:ext uri="{FF2B5EF4-FFF2-40B4-BE49-F238E27FC236}">
                <a16:creationId xmlns:a16="http://schemas.microsoft.com/office/drawing/2014/main" id="{9C6D6C81-AFDA-4113-8DCE-995C029803E9}"/>
              </a:ext>
            </a:extLst>
          </p:cNvPr>
          <p:cNvSpPr/>
          <p:nvPr/>
        </p:nvSpPr>
        <p:spPr>
          <a:xfrm>
            <a:off x="7784220" y="4922714"/>
            <a:ext cx="1252267" cy="430887"/>
          </a:xfrm>
          <a:prstGeom prst="rect">
            <a:avLst/>
          </a:prstGeom>
        </p:spPr>
        <p:txBody>
          <a:bodyPr wrap="none">
            <a:spAutoFit/>
          </a:bodyPr>
          <a:lstStyle/>
          <a:p>
            <a:pPr algn="ctr"/>
            <a:r>
              <a:rPr lang="en-US" sz="2200" b="1" dirty="0">
                <a:solidFill>
                  <a:schemeClr val="accent1"/>
                </a:solidFill>
              </a:rPr>
              <a:t>Phase 2</a:t>
            </a:r>
          </a:p>
        </p:txBody>
      </p:sp>
      <p:cxnSp>
        <p:nvCxnSpPr>
          <p:cNvPr id="68" name="Connettore diritto 67">
            <a:extLst>
              <a:ext uri="{FF2B5EF4-FFF2-40B4-BE49-F238E27FC236}">
                <a16:creationId xmlns:a16="http://schemas.microsoft.com/office/drawing/2014/main" id="{2877E23F-A402-42B1-BD15-BEB64C8FBDD5}"/>
              </a:ext>
            </a:extLst>
          </p:cNvPr>
          <p:cNvCxnSpPr>
            <a:cxnSpLocks/>
          </p:cNvCxnSpPr>
          <p:nvPr/>
        </p:nvCxnSpPr>
        <p:spPr>
          <a:xfrm>
            <a:off x="7482211" y="2903984"/>
            <a:ext cx="0" cy="146112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9" name="Elemento grafico 68" descr="Appunti mischiati">
            <a:extLst>
              <a:ext uri="{FF2B5EF4-FFF2-40B4-BE49-F238E27FC236}">
                <a16:creationId xmlns:a16="http://schemas.microsoft.com/office/drawing/2014/main" id="{932195B2-D0C3-4020-8E3E-99807EDBBA5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101731" y="2118219"/>
            <a:ext cx="723600" cy="723600"/>
          </a:xfrm>
          <a:prstGeom prst="rect">
            <a:avLst/>
          </a:prstGeom>
        </p:spPr>
      </p:pic>
      <p:sp>
        <p:nvSpPr>
          <p:cNvPr id="70" name="CasellaDiTesto 69">
            <a:extLst>
              <a:ext uri="{FF2B5EF4-FFF2-40B4-BE49-F238E27FC236}">
                <a16:creationId xmlns:a16="http://schemas.microsoft.com/office/drawing/2014/main" id="{23DEC6FD-C911-4D13-B057-41F946A4C3B7}"/>
              </a:ext>
            </a:extLst>
          </p:cNvPr>
          <p:cNvSpPr txBox="1"/>
          <p:nvPr/>
        </p:nvSpPr>
        <p:spPr>
          <a:xfrm>
            <a:off x="7072602" y="1650423"/>
            <a:ext cx="778257" cy="369332"/>
          </a:xfrm>
          <a:prstGeom prst="rect">
            <a:avLst/>
          </a:prstGeom>
          <a:noFill/>
        </p:spPr>
        <p:txBody>
          <a:bodyPr wrap="square" rtlCol="0">
            <a:spAutoFit/>
          </a:bodyPr>
          <a:lstStyle/>
          <a:p>
            <a:pPr algn="ctr"/>
            <a:r>
              <a:rPr lang="en-US" dirty="0"/>
              <a:t>Tests</a:t>
            </a:r>
          </a:p>
        </p:txBody>
      </p:sp>
      <p:pic>
        <p:nvPicPr>
          <p:cNvPr id="73" name="Elemento grafico 72" descr="Frecce a zig zag">
            <a:extLst>
              <a:ext uri="{FF2B5EF4-FFF2-40B4-BE49-F238E27FC236}">
                <a16:creationId xmlns:a16="http://schemas.microsoft.com/office/drawing/2014/main" id="{8AF4EF3A-0595-40EF-B9C7-329B7D24921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920002" y="2827471"/>
            <a:ext cx="432000" cy="432000"/>
          </a:xfrm>
          <a:prstGeom prst="rect">
            <a:avLst/>
          </a:prstGeom>
        </p:spPr>
      </p:pic>
      <p:pic>
        <p:nvPicPr>
          <p:cNvPr id="75" name="Elemento grafico 74" descr="Punto interrogativo">
            <a:extLst>
              <a:ext uri="{FF2B5EF4-FFF2-40B4-BE49-F238E27FC236}">
                <a16:creationId xmlns:a16="http://schemas.microsoft.com/office/drawing/2014/main" id="{77A38902-9D22-4411-8F52-0CD1794A9E0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932254" y="4922714"/>
            <a:ext cx="720000" cy="720000"/>
          </a:xfrm>
          <a:prstGeom prst="rect">
            <a:avLst/>
          </a:prstGeom>
        </p:spPr>
      </p:pic>
    </p:spTree>
    <p:custDataLst>
      <p:tags r:id="rId1"/>
    </p:custDataLst>
    <p:extLst>
      <p:ext uri="{BB962C8B-B14F-4D97-AF65-F5344CB8AC3E}">
        <p14:creationId xmlns:p14="http://schemas.microsoft.com/office/powerpoint/2010/main" val="168803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7" grpId="0" animBg="1"/>
      <p:bldP spid="8" grpId="0" animBg="1"/>
      <p:bldP spid="10" grpId="0" animBg="1"/>
      <p:bldP spid="11" grpId="0"/>
      <p:bldP spid="37" grpId="0"/>
      <p:bldP spid="46" grpId="0"/>
      <p:bldP spid="49" grpId="0" animBg="1"/>
      <p:bldP spid="50" grpId="0" animBg="1"/>
      <p:bldP spid="60" grpId="0"/>
      <p:bldP spid="63" grpId="0"/>
      <p:bldP spid="67"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D02A5A-FB52-4E08-9BD0-00A2B3135E4C}" type="datetime1">
              <a:rPr lang="it-IT" smtClean="0"/>
              <a:t>28/05/20</a:t>
            </a:fld>
            <a:endParaRPr lang="en-GB" dirty="0"/>
          </a:p>
        </p:txBody>
      </p:sp>
      <p:sp>
        <p:nvSpPr>
          <p:cNvPr id="5" name="Fußzeilenplatzhalter 4"/>
          <p:cNvSpPr>
            <a:spLocks noGrp="1"/>
          </p:cNvSpPr>
          <p:nvPr>
            <p:ph type="ftr" sz="quarter" idx="11"/>
          </p:nvPr>
        </p:nvSpPr>
        <p:spPr/>
        <p:txBody>
          <a:bodyPr/>
          <a:lstStyle/>
          <a:p>
            <a:r>
              <a:rPr lang="en-GB" dirty="0" err="1"/>
              <a:t>Branca</a:t>
            </a:r>
            <a:r>
              <a:rPr lang="en-GB" dirty="0"/>
              <a:t>, </a:t>
            </a:r>
            <a:r>
              <a:rPr lang="en-GB" dirty="0" err="1"/>
              <a:t>Menini</a:t>
            </a:r>
            <a:r>
              <a:rPr lang="en-GB" dirty="0"/>
              <a:t>, </a:t>
            </a:r>
            <a:r>
              <a:rPr lang="en-GB" dirty="0" err="1"/>
              <a:t>Sangalli</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3</a:t>
            </a:fld>
            <a:endParaRPr lang="en-GB" dirty="0"/>
          </a:p>
        </p:txBody>
      </p:sp>
      <p:sp>
        <p:nvSpPr>
          <p:cNvPr id="11" name="Titel 10"/>
          <p:cNvSpPr>
            <a:spLocks noGrp="1"/>
          </p:cNvSpPr>
          <p:nvPr>
            <p:ph type="title"/>
          </p:nvPr>
        </p:nvSpPr>
        <p:spPr>
          <a:xfrm>
            <a:off x="323850" y="620714"/>
            <a:ext cx="11537950" cy="720054"/>
          </a:xfrm>
        </p:spPr>
        <p:txBody>
          <a:bodyPr/>
          <a:lstStyle/>
          <a:p>
            <a:r>
              <a:rPr lang="en-GB" dirty="0"/>
              <a:t>Goal: HGF for Anxiety Recognition </a:t>
            </a:r>
          </a:p>
        </p:txBody>
      </p:sp>
      <p:sp>
        <p:nvSpPr>
          <p:cNvPr id="76" name="AutoShape 2">
            <a:extLst>
              <a:ext uri="{FF2B5EF4-FFF2-40B4-BE49-F238E27FC236}">
                <a16:creationId xmlns:a16="http://schemas.microsoft.com/office/drawing/2014/main" id="{0B3F9B89-09FE-449C-BEFA-CC839616D971}"/>
              </a:ext>
            </a:extLst>
          </p:cNvPr>
          <p:cNvSpPr>
            <a:spLocks noChangeAspect="1" noChangeArrowheads="1"/>
          </p:cNvSpPr>
          <p:nvPr/>
        </p:nvSpPr>
        <p:spPr bwMode="auto">
          <a:xfrm>
            <a:off x="5632096" y="32564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9" name="Immagine 78">
            <a:extLst>
              <a:ext uri="{FF2B5EF4-FFF2-40B4-BE49-F238E27FC236}">
                <a16:creationId xmlns:a16="http://schemas.microsoft.com/office/drawing/2014/main" id="{7ADEDBE8-02D0-497D-BA5B-81254C943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9069" y="2267531"/>
            <a:ext cx="1585848" cy="1580953"/>
          </a:xfrm>
          <a:prstGeom prst="rect">
            <a:avLst/>
          </a:prstGeom>
        </p:spPr>
      </p:pic>
      <p:pic>
        <p:nvPicPr>
          <p:cNvPr id="80" name="Elemento grafico 79" descr="Casuale">
            <a:extLst>
              <a:ext uri="{FF2B5EF4-FFF2-40B4-BE49-F238E27FC236}">
                <a16:creationId xmlns:a16="http://schemas.microsoft.com/office/drawing/2014/main" id="{5BB649E2-D4EB-4B61-9CD1-5AF6957C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53023" y="2606863"/>
            <a:ext cx="914400" cy="914400"/>
          </a:xfrm>
          <a:prstGeom prst="rect">
            <a:avLst/>
          </a:prstGeom>
        </p:spPr>
      </p:pic>
      <p:sp>
        <p:nvSpPr>
          <p:cNvPr id="97" name="CasellaDiTesto 96">
            <a:extLst>
              <a:ext uri="{FF2B5EF4-FFF2-40B4-BE49-F238E27FC236}">
                <a16:creationId xmlns:a16="http://schemas.microsoft.com/office/drawing/2014/main" id="{87B501F4-9E23-498E-AEAA-0D199AF97D9A}"/>
              </a:ext>
            </a:extLst>
          </p:cNvPr>
          <p:cNvSpPr txBox="1"/>
          <p:nvPr/>
        </p:nvSpPr>
        <p:spPr>
          <a:xfrm>
            <a:off x="10439129" y="1898199"/>
            <a:ext cx="865727" cy="369332"/>
          </a:xfrm>
          <a:prstGeom prst="rect">
            <a:avLst/>
          </a:prstGeom>
          <a:noFill/>
          <a:ln w="28575">
            <a:solidFill>
              <a:srgbClr val="1F407A"/>
            </a:solidFill>
          </a:ln>
        </p:spPr>
        <p:txBody>
          <a:bodyPr wrap="square" rtlCol="0">
            <a:spAutoFit/>
          </a:bodyPr>
          <a:lstStyle/>
          <a:p>
            <a:pPr algn="ctr"/>
            <a:r>
              <a:rPr lang="en-US" b="1" dirty="0">
                <a:solidFill>
                  <a:srgbClr val="1F407A"/>
                </a:solidFill>
              </a:rPr>
              <a:t>GOAL</a:t>
            </a:r>
          </a:p>
        </p:txBody>
      </p:sp>
      <p:grpSp>
        <p:nvGrpSpPr>
          <p:cNvPr id="23" name="Gruppo 22">
            <a:extLst>
              <a:ext uri="{FF2B5EF4-FFF2-40B4-BE49-F238E27FC236}">
                <a16:creationId xmlns:a16="http://schemas.microsoft.com/office/drawing/2014/main" id="{51CA7E3A-4423-45DE-89F6-66EA034994BE}"/>
              </a:ext>
            </a:extLst>
          </p:cNvPr>
          <p:cNvGrpSpPr>
            <a:grpSpLocks noChangeAspect="1"/>
          </p:cNvGrpSpPr>
          <p:nvPr/>
        </p:nvGrpSpPr>
        <p:grpSpPr>
          <a:xfrm>
            <a:off x="4084700" y="4869469"/>
            <a:ext cx="1091905" cy="720054"/>
            <a:chOff x="7023739" y="1866240"/>
            <a:chExt cx="1386615" cy="914400"/>
          </a:xfrm>
        </p:grpSpPr>
        <p:pic>
          <p:nvPicPr>
            <p:cNvPr id="3" name="Elemento grafico 2" descr="Donna">
              <a:extLst>
                <a:ext uri="{FF2B5EF4-FFF2-40B4-BE49-F238E27FC236}">
                  <a16:creationId xmlns:a16="http://schemas.microsoft.com/office/drawing/2014/main" id="{44F689EE-1C3B-4476-8A21-0421728D0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8" name="Elemento grafico 7" descr="Uomo">
              <a:extLst>
                <a:ext uri="{FF2B5EF4-FFF2-40B4-BE49-F238E27FC236}">
                  <a16:creationId xmlns:a16="http://schemas.microsoft.com/office/drawing/2014/main" id="{C83006FF-364A-4A49-8C7F-138884DE5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4" name="CasellaDiTesto 13">
            <a:extLst>
              <a:ext uri="{FF2B5EF4-FFF2-40B4-BE49-F238E27FC236}">
                <a16:creationId xmlns:a16="http://schemas.microsoft.com/office/drawing/2014/main" id="{4195C511-DC74-4D5F-9A06-E561C15847BC}"/>
              </a:ext>
            </a:extLst>
          </p:cNvPr>
          <p:cNvSpPr txBox="1"/>
          <p:nvPr/>
        </p:nvSpPr>
        <p:spPr>
          <a:xfrm>
            <a:off x="387460" y="5063794"/>
            <a:ext cx="1728192" cy="369332"/>
          </a:xfrm>
          <a:prstGeom prst="rect">
            <a:avLst/>
          </a:prstGeom>
          <a:noFill/>
        </p:spPr>
        <p:txBody>
          <a:bodyPr wrap="square" rtlCol="0">
            <a:spAutoFit/>
          </a:bodyPr>
          <a:lstStyle/>
          <a:p>
            <a:pPr algn="ctr"/>
            <a:r>
              <a:rPr lang="en-US" dirty="0"/>
              <a:t>Impartial Test</a:t>
            </a:r>
          </a:p>
        </p:txBody>
      </p:sp>
      <p:sp>
        <p:nvSpPr>
          <p:cNvPr id="21" name="Freccia a destra 20">
            <a:extLst>
              <a:ext uri="{FF2B5EF4-FFF2-40B4-BE49-F238E27FC236}">
                <a16:creationId xmlns:a16="http://schemas.microsoft.com/office/drawing/2014/main" id="{26680E6F-0800-48E9-9BD0-707B68DF9C0C}"/>
              </a:ext>
            </a:extLst>
          </p:cNvPr>
          <p:cNvSpPr/>
          <p:nvPr/>
        </p:nvSpPr>
        <p:spPr>
          <a:xfrm>
            <a:off x="3167296"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sp>
        <p:nvSpPr>
          <p:cNvPr id="30" name="Freccia a destra 29">
            <a:extLst>
              <a:ext uri="{FF2B5EF4-FFF2-40B4-BE49-F238E27FC236}">
                <a16:creationId xmlns:a16="http://schemas.microsoft.com/office/drawing/2014/main" id="{71C622E2-E825-47F0-A510-48E10FB6EA49}"/>
              </a:ext>
            </a:extLst>
          </p:cNvPr>
          <p:cNvSpPr/>
          <p:nvPr/>
        </p:nvSpPr>
        <p:spPr>
          <a:xfrm>
            <a:off x="6066428" y="508721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33" name="Gruppo 32">
            <a:extLst>
              <a:ext uri="{FF2B5EF4-FFF2-40B4-BE49-F238E27FC236}">
                <a16:creationId xmlns:a16="http://schemas.microsoft.com/office/drawing/2014/main" id="{6F4C3CED-1003-41F9-A2FF-DB005C7621FB}"/>
              </a:ext>
            </a:extLst>
          </p:cNvPr>
          <p:cNvGrpSpPr>
            <a:grpSpLocks noChangeAspect="1"/>
          </p:cNvGrpSpPr>
          <p:nvPr/>
        </p:nvGrpSpPr>
        <p:grpSpPr>
          <a:xfrm>
            <a:off x="4814778" y="4869125"/>
            <a:ext cx="1091905" cy="720054"/>
            <a:chOff x="7023739" y="1866240"/>
            <a:chExt cx="1386615" cy="914400"/>
          </a:xfrm>
        </p:grpSpPr>
        <p:pic>
          <p:nvPicPr>
            <p:cNvPr id="34" name="Elemento grafico 33" descr="Donna">
              <a:extLst>
                <a:ext uri="{FF2B5EF4-FFF2-40B4-BE49-F238E27FC236}">
                  <a16:creationId xmlns:a16="http://schemas.microsoft.com/office/drawing/2014/main" id="{48B971E5-C2A2-48DF-8433-B3F4E749B1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35" name="Elemento grafico 34" descr="Uomo">
              <a:extLst>
                <a:ext uri="{FF2B5EF4-FFF2-40B4-BE49-F238E27FC236}">
                  <a16:creationId xmlns:a16="http://schemas.microsoft.com/office/drawing/2014/main" id="{5D9FE7F1-8826-4230-A50D-0C24F516D5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pic>
        <p:nvPicPr>
          <p:cNvPr id="43" name="Elemento grafico 42" descr="Donna">
            <a:extLst>
              <a:ext uri="{FF2B5EF4-FFF2-40B4-BE49-F238E27FC236}">
                <a16:creationId xmlns:a16="http://schemas.microsoft.com/office/drawing/2014/main" id="{46237DC4-1FBA-4485-8EAF-ED52F5FEF4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30262" y="4776423"/>
            <a:ext cx="720054" cy="720054"/>
          </a:xfrm>
          <a:prstGeom prst="rect">
            <a:avLst/>
          </a:prstGeom>
        </p:spPr>
      </p:pic>
      <p:pic>
        <p:nvPicPr>
          <p:cNvPr id="44" name="Elemento grafico 43" descr="Uomo">
            <a:extLst>
              <a:ext uri="{FF2B5EF4-FFF2-40B4-BE49-F238E27FC236}">
                <a16:creationId xmlns:a16="http://schemas.microsoft.com/office/drawing/2014/main" id="{B4B1DBA6-F457-4653-9F38-CF139FDC34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83856" y="5010104"/>
            <a:ext cx="720054" cy="720054"/>
          </a:xfrm>
          <a:prstGeom prst="rect">
            <a:avLst/>
          </a:prstGeom>
        </p:spPr>
      </p:pic>
      <p:pic>
        <p:nvPicPr>
          <p:cNvPr id="53" name="Elemento grafico 52" descr="Uomo">
            <a:extLst>
              <a:ext uri="{FF2B5EF4-FFF2-40B4-BE49-F238E27FC236}">
                <a16:creationId xmlns:a16="http://schemas.microsoft.com/office/drawing/2014/main" id="{2866C403-B5D6-436E-A6D0-E71FF6D479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89935" y="4737777"/>
            <a:ext cx="720054" cy="720054"/>
          </a:xfrm>
          <a:prstGeom prst="rect">
            <a:avLst/>
          </a:prstGeom>
        </p:spPr>
      </p:pic>
      <p:pic>
        <p:nvPicPr>
          <p:cNvPr id="89" name="Immagine 88">
            <a:extLst>
              <a:ext uri="{FF2B5EF4-FFF2-40B4-BE49-F238E27FC236}">
                <a16:creationId xmlns:a16="http://schemas.microsoft.com/office/drawing/2014/main" id="{D4E6FE2E-583A-495D-A520-2A62DFCA4AC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1484" t="18057" r="20593" b="21902"/>
          <a:stretch/>
        </p:blipFill>
        <p:spPr>
          <a:xfrm>
            <a:off x="2182462" y="4850160"/>
            <a:ext cx="731240" cy="757983"/>
          </a:xfrm>
          <a:prstGeom prst="rect">
            <a:avLst/>
          </a:prstGeom>
        </p:spPr>
      </p:pic>
      <p:pic>
        <p:nvPicPr>
          <p:cNvPr id="52" name="Elemento grafico 51" descr="Donna">
            <a:extLst>
              <a:ext uri="{FF2B5EF4-FFF2-40B4-BE49-F238E27FC236}">
                <a16:creationId xmlns:a16="http://schemas.microsoft.com/office/drawing/2014/main" id="{91E771EC-0612-4E77-AE38-0068E0487F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530670" y="4581128"/>
            <a:ext cx="720054" cy="720054"/>
          </a:xfrm>
          <a:prstGeom prst="rect">
            <a:avLst/>
          </a:prstGeom>
        </p:spPr>
      </p:pic>
      <p:grpSp>
        <p:nvGrpSpPr>
          <p:cNvPr id="64" name="Gruppo 10">
            <a:extLst>
              <a:ext uri="{FF2B5EF4-FFF2-40B4-BE49-F238E27FC236}">
                <a16:creationId xmlns:a16="http://schemas.microsoft.com/office/drawing/2014/main" id="{75CD5B19-735A-234C-9ADB-9CC2B62D16BC}"/>
              </a:ext>
            </a:extLst>
          </p:cNvPr>
          <p:cNvGrpSpPr/>
          <p:nvPr/>
        </p:nvGrpSpPr>
        <p:grpSpPr>
          <a:xfrm>
            <a:off x="9646213" y="4787358"/>
            <a:ext cx="1872208" cy="523220"/>
            <a:chOff x="1053059" y="1700808"/>
            <a:chExt cx="1872208" cy="523220"/>
          </a:xfrm>
        </p:grpSpPr>
        <p:sp>
          <p:nvSpPr>
            <p:cNvPr id="65" name="CasellaDiTesto 6">
              <a:extLst>
                <a:ext uri="{FF2B5EF4-FFF2-40B4-BE49-F238E27FC236}">
                  <a16:creationId xmlns:a16="http://schemas.microsoft.com/office/drawing/2014/main" id="{CAD1C977-6A39-4843-9073-220E7F6A31E9}"/>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66" name="Connettore 20">
              <a:extLst>
                <a:ext uri="{FF2B5EF4-FFF2-40B4-BE49-F238E27FC236}">
                  <a16:creationId xmlns:a16="http://schemas.microsoft.com/office/drawing/2014/main" id="{6821BCBD-D078-8247-88E1-9E3553EFB567}"/>
                </a:ext>
              </a:extLst>
            </p:cNvPr>
            <p:cNvSpPr/>
            <p:nvPr/>
          </p:nvSpPr>
          <p:spPr>
            <a:xfrm>
              <a:off x="1125067" y="1771100"/>
              <a:ext cx="144000" cy="144000"/>
            </a:xfrm>
            <a:prstGeom prst="flowChartConnector">
              <a:avLst/>
            </a:prstGeom>
            <a:solidFill>
              <a:srgbClr val="1D407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Connettore 21">
              <a:extLst>
                <a:ext uri="{FF2B5EF4-FFF2-40B4-BE49-F238E27FC236}">
                  <a16:creationId xmlns:a16="http://schemas.microsoft.com/office/drawing/2014/main" id="{7ABA4BE2-A50F-5444-A4BD-EAAB2E710BE2}"/>
                </a:ext>
              </a:extLst>
            </p:cNvPr>
            <p:cNvSpPr/>
            <p:nvPr/>
          </p:nvSpPr>
          <p:spPr>
            <a:xfrm>
              <a:off x="1125067" y="1985391"/>
              <a:ext cx="144000" cy="144000"/>
            </a:xfrm>
            <a:prstGeom prst="flowChartConnector">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asellaDiTesto 90">
            <a:extLst>
              <a:ext uri="{FF2B5EF4-FFF2-40B4-BE49-F238E27FC236}">
                <a16:creationId xmlns:a16="http://schemas.microsoft.com/office/drawing/2014/main" id="{80D6EB12-AC0C-4D57-9E2E-C4E7845E9FE5}"/>
              </a:ext>
            </a:extLst>
          </p:cNvPr>
          <p:cNvSpPr txBox="1"/>
          <p:nvPr/>
        </p:nvSpPr>
        <p:spPr>
          <a:xfrm>
            <a:off x="448565" y="1971544"/>
            <a:ext cx="1484884" cy="369332"/>
          </a:xfrm>
          <a:prstGeom prst="rect">
            <a:avLst/>
          </a:prstGeom>
          <a:noFill/>
        </p:spPr>
        <p:txBody>
          <a:bodyPr wrap="square" rtlCol="0">
            <a:spAutoFit/>
          </a:bodyPr>
          <a:lstStyle/>
          <a:p>
            <a:r>
              <a:rPr lang="en-US" dirty="0"/>
              <a:t>Anxiety Quiz</a:t>
            </a:r>
          </a:p>
        </p:txBody>
      </p:sp>
      <p:pic>
        <p:nvPicPr>
          <p:cNvPr id="92" name="Elemento grafico 91" descr="Appunti mischiati">
            <a:extLst>
              <a:ext uri="{FF2B5EF4-FFF2-40B4-BE49-F238E27FC236}">
                <a16:creationId xmlns:a16="http://schemas.microsoft.com/office/drawing/2014/main" id="{249C8C50-F0E8-4066-A5AA-B1FD46BD069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84212" y="1963528"/>
            <a:ext cx="720000" cy="720000"/>
          </a:xfrm>
          <a:prstGeom prst="rect">
            <a:avLst/>
          </a:prstGeom>
        </p:spPr>
      </p:pic>
      <p:sp>
        <p:nvSpPr>
          <p:cNvPr id="93" name="Freccia a destra 92">
            <a:extLst>
              <a:ext uri="{FF2B5EF4-FFF2-40B4-BE49-F238E27FC236}">
                <a16:creationId xmlns:a16="http://schemas.microsoft.com/office/drawing/2014/main" id="{5361ED62-4271-4589-8CFB-311A0CF666E7}"/>
              </a:ext>
            </a:extLst>
          </p:cNvPr>
          <p:cNvSpPr/>
          <p:nvPr/>
        </p:nvSpPr>
        <p:spPr>
          <a:xfrm>
            <a:off x="3193507" y="218124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94" name="Gruppo 93">
            <a:extLst>
              <a:ext uri="{FF2B5EF4-FFF2-40B4-BE49-F238E27FC236}">
                <a16:creationId xmlns:a16="http://schemas.microsoft.com/office/drawing/2014/main" id="{2D59ACC8-B24A-47EB-AD77-80A1E93F9B4F}"/>
              </a:ext>
            </a:extLst>
          </p:cNvPr>
          <p:cNvGrpSpPr>
            <a:grpSpLocks noChangeAspect="1"/>
          </p:cNvGrpSpPr>
          <p:nvPr/>
        </p:nvGrpSpPr>
        <p:grpSpPr>
          <a:xfrm>
            <a:off x="4093604" y="1971544"/>
            <a:ext cx="1091905" cy="720054"/>
            <a:chOff x="7023739" y="1866240"/>
            <a:chExt cx="1386615" cy="914400"/>
          </a:xfrm>
        </p:grpSpPr>
        <p:pic>
          <p:nvPicPr>
            <p:cNvPr id="98" name="Elemento grafico 97" descr="Donna">
              <a:extLst>
                <a:ext uri="{FF2B5EF4-FFF2-40B4-BE49-F238E27FC236}">
                  <a16:creationId xmlns:a16="http://schemas.microsoft.com/office/drawing/2014/main" id="{489C2DE4-D0FA-4F83-8D51-BED5AB5AC8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99" name="Elemento grafico 98" descr="Uomo">
              <a:extLst>
                <a:ext uri="{FF2B5EF4-FFF2-40B4-BE49-F238E27FC236}">
                  <a16:creationId xmlns:a16="http://schemas.microsoft.com/office/drawing/2014/main" id="{16161AE4-2D00-4AF4-AEEE-136E565A67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00" name="Freccia a destra 99">
            <a:extLst>
              <a:ext uri="{FF2B5EF4-FFF2-40B4-BE49-F238E27FC236}">
                <a16:creationId xmlns:a16="http://schemas.microsoft.com/office/drawing/2014/main" id="{3413867F-C544-43F5-AEA7-55B4D75500A2}"/>
              </a:ext>
            </a:extLst>
          </p:cNvPr>
          <p:cNvSpPr/>
          <p:nvPr/>
        </p:nvSpPr>
        <p:spPr>
          <a:xfrm>
            <a:off x="6110706" y="2181242"/>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01" name="Gruppo 100">
            <a:extLst>
              <a:ext uri="{FF2B5EF4-FFF2-40B4-BE49-F238E27FC236}">
                <a16:creationId xmlns:a16="http://schemas.microsoft.com/office/drawing/2014/main" id="{8813F2C5-7DC2-4C83-AD5B-FC8B35A17AD0}"/>
              </a:ext>
            </a:extLst>
          </p:cNvPr>
          <p:cNvGrpSpPr>
            <a:grpSpLocks noChangeAspect="1"/>
          </p:cNvGrpSpPr>
          <p:nvPr/>
        </p:nvGrpSpPr>
        <p:grpSpPr>
          <a:xfrm>
            <a:off x="4861983" y="1971544"/>
            <a:ext cx="1091905" cy="720054"/>
            <a:chOff x="7023739" y="1866240"/>
            <a:chExt cx="1386615" cy="914400"/>
          </a:xfrm>
        </p:grpSpPr>
        <p:pic>
          <p:nvPicPr>
            <p:cNvPr id="102" name="Elemento grafico 101" descr="Donna">
              <a:extLst>
                <a:ext uri="{FF2B5EF4-FFF2-40B4-BE49-F238E27FC236}">
                  <a16:creationId xmlns:a16="http://schemas.microsoft.com/office/drawing/2014/main" id="{C58A7694-2ED7-4ECE-9365-D6AFC63021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03" name="Elemento grafico 102" descr="Uomo">
              <a:extLst>
                <a:ext uri="{FF2B5EF4-FFF2-40B4-BE49-F238E27FC236}">
                  <a16:creationId xmlns:a16="http://schemas.microsoft.com/office/drawing/2014/main" id="{DED2E4D0-6B22-461E-ABEC-27C7419C98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04" name="Gruppo 103">
            <a:extLst>
              <a:ext uri="{FF2B5EF4-FFF2-40B4-BE49-F238E27FC236}">
                <a16:creationId xmlns:a16="http://schemas.microsoft.com/office/drawing/2014/main" id="{EA87EA3B-C35F-45D8-B24A-40B316DE078E}"/>
              </a:ext>
            </a:extLst>
          </p:cNvPr>
          <p:cNvGrpSpPr>
            <a:grpSpLocks noChangeAspect="1"/>
          </p:cNvGrpSpPr>
          <p:nvPr/>
        </p:nvGrpSpPr>
        <p:grpSpPr>
          <a:xfrm>
            <a:off x="6923133" y="1971200"/>
            <a:ext cx="1091905" cy="720054"/>
            <a:chOff x="7023739" y="1866240"/>
            <a:chExt cx="1386615" cy="914400"/>
          </a:xfrm>
          <a:solidFill>
            <a:srgbClr val="C00000"/>
          </a:solidFill>
        </p:grpSpPr>
        <p:pic>
          <p:nvPicPr>
            <p:cNvPr id="105" name="Elemento grafico 104" descr="Donna">
              <a:extLst>
                <a:ext uri="{FF2B5EF4-FFF2-40B4-BE49-F238E27FC236}">
                  <a16:creationId xmlns:a16="http://schemas.microsoft.com/office/drawing/2014/main" id="{9CA41C2D-4ECF-4A00-8E9C-2F7082408D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06" name="Elemento grafico 105" descr="Uomo">
              <a:extLst>
                <a:ext uri="{FF2B5EF4-FFF2-40B4-BE49-F238E27FC236}">
                  <a16:creationId xmlns:a16="http://schemas.microsoft.com/office/drawing/2014/main" id="{912BA462-5A3D-47AA-A7BC-EDF4C6D2F2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07" name="Gruppo 106">
            <a:extLst>
              <a:ext uri="{FF2B5EF4-FFF2-40B4-BE49-F238E27FC236}">
                <a16:creationId xmlns:a16="http://schemas.microsoft.com/office/drawing/2014/main" id="{08100BD0-57BA-4D2A-B18D-BAEDD959B7DE}"/>
              </a:ext>
            </a:extLst>
          </p:cNvPr>
          <p:cNvGrpSpPr>
            <a:grpSpLocks noChangeAspect="1"/>
          </p:cNvGrpSpPr>
          <p:nvPr/>
        </p:nvGrpSpPr>
        <p:grpSpPr>
          <a:xfrm>
            <a:off x="7796511" y="1971544"/>
            <a:ext cx="1091905" cy="720054"/>
            <a:chOff x="7023739" y="1866240"/>
            <a:chExt cx="1386615" cy="914400"/>
          </a:xfrm>
          <a:solidFill>
            <a:schemeClr val="accent1"/>
          </a:solidFill>
        </p:grpSpPr>
        <p:pic>
          <p:nvPicPr>
            <p:cNvPr id="108" name="Elemento grafico 107" descr="Donna">
              <a:extLst>
                <a:ext uri="{FF2B5EF4-FFF2-40B4-BE49-F238E27FC236}">
                  <a16:creationId xmlns:a16="http://schemas.microsoft.com/office/drawing/2014/main" id="{6F32AF57-9739-4FA6-8D5C-680E58D1BB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23739" y="1866240"/>
              <a:ext cx="914400" cy="914400"/>
            </a:xfrm>
            <a:prstGeom prst="rect">
              <a:avLst/>
            </a:prstGeom>
          </p:spPr>
        </p:pic>
        <p:pic>
          <p:nvPicPr>
            <p:cNvPr id="109" name="Elemento grafico 108" descr="Uomo">
              <a:extLst>
                <a:ext uri="{FF2B5EF4-FFF2-40B4-BE49-F238E27FC236}">
                  <a16:creationId xmlns:a16="http://schemas.microsoft.com/office/drawing/2014/main" id="{37609E4E-8148-4931-8973-937B3068576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95954" y="1866240"/>
              <a:ext cx="914400" cy="914400"/>
            </a:xfrm>
            <a:prstGeom prst="rect">
              <a:avLst/>
            </a:prstGeom>
          </p:spPr>
        </p:pic>
      </p:grpSp>
      <p:cxnSp>
        <p:nvCxnSpPr>
          <p:cNvPr id="110" name="Connettore diritto 109">
            <a:extLst>
              <a:ext uri="{FF2B5EF4-FFF2-40B4-BE49-F238E27FC236}">
                <a16:creationId xmlns:a16="http://schemas.microsoft.com/office/drawing/2014/main" id="{03D65836-BA53-465C-B76C-5E4C9B7A83F8}"/>
              </a:ext>
            </a:extLst>
          </p:cNvPr>
          <p:cNvCxnSpPr/>
          <p:nvPr/>
        </p:nvCxnSpPr>
        <p:spPr>
          <a:xfrm>
            <a:off x="7902602" y="177281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CasellaDiTesto 110">
            <a:extLst>
              <a:ext uri="{FF2B5EF4-FFF2-40B4-BE49-F238E27FC236}">
                <a16:creationId xmlns:a16="http://schemas.microsoft.com/office/drawing/2014/main" id="{139831E5-4106-43C0-BD82-D7C8CC045C27}"/>
              </a:ext>
            </a:extLst>
          </p:cNvPr>
          <p:cNvSpPr txBox="1"/>
          <p:nvPr/>
        </p:nvSpPr>
        <p:spPr>
          <a:xfrm>
            <a:off x="362238" y="2303571"/>
            <a:ext cx="1726766" cy="369332"/>
          </a:xfrm>
          <a:prstGeom prst="rect">
            <a:avLst/>
          </a:prstGeom>
          <a:noFill/>
        </p:spPr>
        <p:txBody>
          <a:bodyPr wrap="square" rtlCol="0">
            <a:spAutoFit/>
          </a:bodyPr>
          <a:lstStyle/>
          <a:p>
            <a:r>
              <a:rPr lang="en-US" dirty="0"/>
              <a:t>(Ground Truth)</a:t>
            </a:r>
          </a:p>
        </p:txBody>
      </p:sp>
      <p:sp>
        <p:nvSpPr>
          <p:cNvPr id="112" name="CasellaDiTesto 111">
            <a:extLst>
              <a:ext uri="{FF2B5EF4-FFF2-40B4-BE49-F238E27FC236}">
                <a16:creationId xmlns:a16="http://schemas.microsoft.com/office/drawing/2014/main" id="{2CAC4869-1469-4DB6-9ED5-EC30EBE5680F}"/>
              </a:ext>
            </a:extLst>
          </p:cNvPr>
          <p:cNvSpPr txBox="1"/>
          <p:nvPr/>
        </p:nvSpPr>
        <p:spPr>
          <a:xfrm>
            <a:off x="330652" y="3456981"/>
            <a:ext cx="1834407" cy="646331"/>
          </a:xfrm>
          <a:prstGeom prst="rect">
            <a:avLst/>
          </a:prstGeom>
          <a:noFill/>
        </p:spPr>
        <p:txBody>
          <a:bodyPr wrap="square" rtlCol="0">
            <a:spAutoFit/>
          </a:bodyPr>
          <a:lstStyle/>
          <a:p>
            <a:pPr algn="ctr"/>
            <a:r>
              <a:rPr lang="en-US" dirty="0"/>
              <a:t>Psychologically Involving Test</a:t>
            </a:r>
          </a:p>
        </p:txBody>
      </p:sp>
      <p:sp>
        <p:nvSpPr>
          <p:cNvPr id="113" name="Freccia a destra 112">
            <a:extLst>
              <a:ext uri="{FF2B5EF4-FFF2-40B4-BE49-F238E27FC236}">
                <a16:creationId xmlns:a16="http://schemas.microsoft.com/office/drawing/2014/main" id="{21D9C2BF-1DAF-4FC9-BEF4-DF9D3879312A}"/>
              </a:ext>
            </a:extLst>
          </p:cNvPr>
          <p:cNvSpPr/>
          <p:nvPr/>
        </p:nvSpPr>
        <p:spPr>
          <a:xfrm>
            <a:off x="3182397" y="3637861"/>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webapp</a:t>
            </a:r>
          </a:p>
        </p:txBody>
      </p:sp>
      <p:grpSp>
        <p:nvGrpSpPr>
          <p:cNvPr id="114" name="Gruppo 113">
            <a:extLst>
              <a:ext uri="{FF2B5EF4-FFF2-40B4-BE49-F238E27FC236}">
                <a16:creationId xmlns:a16="http://schemas.microsoft.com/office/drawing/2014/main" id="{8CD7B197-56D0-42FE-95C7-E7576E8FE81C}"/>
              </a:ext>
            </a:extLst>
          </p:cNvPr>
          <p:cNvGrpSpPr>
            <a:grpSpLocks noChangeAspect="1"/>
          </p:cNvGrpSpPr>
          <p:nvPr/>
        </p:nvGrpSpPr>
        <p:grpSpPr>
          <a:xfrm>
            <a:off x="4082494" y="3419066"/>
            <a:ext cx="1091905" cy="720054"/>
            <a:chOff x="7023739" y="1866240"/>
            <a:chExt cx="1386615" cy="914400"/>
          </a:xfrm>
        </p:grpSpPr>
        <p:pic>
          <p:nvPicPr>
            <p:cNvPr id="115" name="Elemento grafico 114" descr="Donna">
              <a:extLst>
                <a:ext uri="{FF2B5EF4-FFF2-40B4-BE49-F238E27FC236}">
                  <a16:creationId xmlns:a16="http://schemas.microsoft.com/office/drawing/2014/main" id="{5E67A3A6-8E76-4E11-9DD5-985F3E7615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16" name="Elemento grafico 115" descr="Uomo">
              <a:extLst>
                <a:ext uri="{FF2B5EF4-FFF2-40B4-BE49-F238E27FC236}">
                  <a16:creationId xmlns:a16="http://schemas.microsoft.com/office/drawing/2014/main" id="{E850148B-6571-4D1C-9646-D47CCED69B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sp>
        <p:nvSpPr>
          <p:cNvPr id="117" name="Freccia a destra 116">
            <a:extLst>
              <a:ext uri="{FF2B5EF4-FFF2-40B4-BE49-F238E27FC236}">
                <a16:creationId xmlns:a16="http://schemas.microsoft.com/office/drawing/2014/main" id="{341E54A3-F7F7-4E12-9DE9-166A9026177E}"/>
              </a:ext>
            </a:extLst>
          </p:cNvPr>
          <p:cNvSpPr/>
          <p:nvPr/>
        </p:nvSpPr>
        <p:spPr>
          <a:xfrm>
            <a:off x="6100739" y="3632763"/>
            <a:ext cx="783784" cy="284569"/>
          </a:xfrm>
          <a:prstGeom prst="rightArrow">
            <a:avLst/>
          </a:prstGeom>
          <a:solidFill>
            <a:srgbClr val="1F4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HGF</a:t>
            </a:r>
          </a:p>
        </p:txBody>
      </p:sp>
      <p:grpSp>
        <p:nvGrpSpPr>
          <p:cNvPr id="118" name="Gruppo 117">
            <a:extLst>
              <a:ext uri="{FF2B5EF4-FFF2-40B4-BE49-F238E27FC236}">
                <a16:creationId xmlns:a16="http://schemas.microsoft.com/office/drawing/2014/main" id="{9FF7B13F-73A4-4C1B-A35A-5D61FE46B6EB}"/>
              </a:ext>
            </a:extLst>
          </p:cNvPr>
          <p:cNvGrpSpPr>
            <a:grpSpLocks noChangeAspect="1"/>
          </p:cNvGrpSpPr>
          <p:nvPr/>
        </p:nvGrpSpPr>
        <p:grpSpPr>
          <a:xfrm>
            <a:off x="4818186" y="3415020"/>
            <a:ext cx="1091905" cy="720054"/>
            <a:chOff x="7023739" y="1866240"/>
            <a:chExt cx="1386615" cy="914400"/>
          </a:xfrm>
        </p:grpSpPr>
        <p:pic>
          <p:nvPicPr>
            <p:cNvPr id="119" name="Elemento grafico 118" descr="Donna">
              <a:extLst>
                <a:ext uri="{FF2B5EF4-FFF2-40B4-BE49-F238E27FC236}">
                  <a16:creationId xmlns:a16="http://schemas.microsoft.com/office/drawing/2014/main" id="{50CF80A9-9A43-4F39-B7CB-24C340FA7B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739" y="1866240"/>
              <a:ext cx="914400" cy="914400"/>
            </a:xfrm>
            <a:prstGeom prst="rect">
              <a:avLst/>
            </a:prstGeom>
          </p:spPr>
        </p:pic>
        <p:pic>
          <p:nvPicPr>
            <p:cNvPr id="120" name="Elemento grafico 119" descr="Uomo">
              <a:extLst>
                <a:ext uri="{FF2B5EF4-FFF2-40B4-BE49-F238E27FC236}">
                  <a16:creationId xmlns:a16="http://schemas.microsoft.com/office/drawing/2014/main" id="{6EEFBD20-4F27-4CE3-BA5F-A4DD31593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954" y="1866240"/>
              <a:ext cx="914400" cy="914400"/>
            </a:xfrm>
            <a:prstGeom prst="rect">
              <a:avLst/>
            </a:prstGeom>
          </p:spPr>
        </p:pic>
      </p:grpSp>
      <p:grpSp>
        <p:nvGrpSpPr>
          <p:cNvPr id="121" name="Gruppo 120">
            <a:extLst>
              <a:ext uri="{FF2B5EF4-FFF2-40B4-BE49-F238E27FC236}">
                <a16:creationId xmlns:a16="http://schemas.microsoft.com/office/drawing/2014/main" id="{9ADB1C61-D31A-432F-B9A0-7F86240F00E1}"/>
              </a:ext>
            </a:extLst>
          </p:cNvPr>
          <p:cNvGrpSpPr>
            <a:grpSpLocks noChangeAspect="1"/>
          </p:cNvGrpSpPr>
          <p:nvPr/>
        </p:nvGrpSpPr>
        <p:grpSpPr>
          <a:xfrm>
            <a:off x="6912023" y="3418722"/>
            <a:ext cx="1091905" cy="720054"/>
            <a:chOff x="7023739" y="1866240"/>
            <a:chExt cx="1386615" cy="914400"/>
          </a:xfrm>
        </p:grpSpPr>
        <p:pic>
          <p:nvPicPr>
            <p:cNvPr id="122" name="Elemento grafico 121" descr="Donna">
              <a:extLst>
                <a:ext uri="{FF2B5EF4-FFF2-40B4-BE49-F238E27FC236}">
                  <a16:creationId xmlns:a16="http://schemas.microsoft.com/office/drawing/2014/main" id="{310857A1-D246-4CBF-A94C-E8BABD96B6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3739" y="1866240"/>
              <a:ext cx="914400" cy="914400"/>
            </a:xfrm>
            <a:prstGeom prst="rect">
              <a:avLst/>
            </a:prstGeom>
          </p:spPr>
        </p:pic>
        <p:pic>
          <p:nvPicPr>
            <p:cNvPr id="123" name="Elemento grafico 122" descr="Uomo">
              <a:extLst>
                <a:ext uri="{FF2B5EF4-FFF2-40B4-BE49-F238E27FC236}">
                  <a16:creationId xmlns:a16="http://schemas.microsoft.com/office/drawing/2014/main" id="{B534845E-5FCC-41E9-87B5-604AE5CCC7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95954" y="1866240"/>
              <a:ext cx="914400" cy="914400"/>
            </a:xfrm>
            <a:prstGeom prst="rect">
              <a:avLst/>
            </a:prstGeom>
          </p:spPr>
        </p:pic>
      </p:grpSp>
      <p:grpSp>
        <p:nvGrpSpPr>
          <p:cNvPr id="124" name="Gruppo 123">
            <a:extLst>
              <a:ext uri="{FF2B5EF4-FFF2-40B4-BE49-F238E27FC236}">
                <a16:creationId xmlns:a16="http://schemas.microsoft.com/office/drawing/2014/main" id="{9FECF6AF-A2E3-46FB-9B4E-9999B9461366}"/>
              </a:ext>
            </a:extLst>
          </p:cNvPr>
          <p:cNvGrpSpPr>
            <a:grpSpLocks noChangeAspect="1"/>
          </p:cNvGrpSpPr>
          <p:nvPr/>
        </p:nvGrpSpPr>
        <p:grpSpPr>
          <a:xfrm>
            <a:off x="7777574" y="3414676"/>
            <a:ext cx="1091905" cy="720054"/>
            <a:chOff x="7023739" y="1866240"/>
            <a:chExt cx="1386615" cy="914400"/>
          </a:xfrm>
        </p:grpSpPr>
        <p:pic>
          <p:nvPicPr>
            <p:cNvPr id="125" name="Elemento grafico 124" descr="Donna">
              <a:extLst>
                <a:ext uri="{FF2B5EF4-FFF2-40B4-BE49-F238E27FC236}">
                  <a16:creationId xmlns:a16="http://schemas.microsoft.com/office/drawing/2014/main" id="{C724609E-EC38-4856-BDFB-65E58BB2D8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023739" y="1866240"/>
              <a:ext cx="914400" cy="914400"/>
            </a:xfrm>
            <a:prstGeom prst="rect">
              <a:avLst/>
            </a:prstGeom>
          </p:spPr>
        </p:pic>
        <p:pic>
          <p:nvPicPr>
            <p:cNvPr id="126" name="Elemento grafico 125" descr="Uomo">
              <a:extLst>
                <a:ext uri="{FF2B5EF4-FFF2-40B4-BE49-F238E27FC236}">
                  <a16:creationId xmlns:a16="http://schemas.microsoft.com/office/drawing/2014/main" id="{709974FB-2FFE-45A8-BB5F-BE5C60BE01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95954" y="1866240"/>
              <a:ext cx="914400" cy="914400"/>
            </a:xfrm>
            <a:prstGeom prst="rect">
              <a:avLst/>
            </a:prstGeom>
          </p:spPr>
        </p:pic>
      </p:grpSp>
      <p:cxnSp>
        <p:nvCxnSpPr>
          <p:cNvPr id="127" name="Connettore diritto 126">
            <a:extLst>
              <a:ext uri="{FF2B5EF4-FFF2-40B4-BE49-F238E27FC236}">
                <a16:creationId xmlns:a16="http://schemas.microsoft.com/office/drawing/2014/main" id="{498DBB03-622A-4385-B5E7-67DF7B5524DF}"/>
              </a:ext>
            </a:extLst>
          </p:cNvPr>
          <p:cNvCxnSpPr/>
          <p:nvPr/>
        </p:nvCxnSpPr>
        <p:spPr>
          <a:xfrm>
            <a:off x="7891492" y="3212976"/>
            <a:ext cx="0" cy="1080120"/>
          </a:xfrm>
          <a:prstGeom prst="line">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8" name="Immagine 127" descr="Immagine che contiene orologio, disegnando, segnale&#10;&#10;Descrizione generata automaticamente">
            <a:extLst>
              <a:ext uri="{FF2B5EF4-FFF2-40B4-BE49-F238E27FC236}">
                <a16:creationId xmlns:a16="http://schemas.microsoft.com/office/drawing/2014/main" id="{AD8A6638-A19F-42F8-AF90-21ED1B99B4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069031" y="3316755"/>
            <a:ext cx="912056" cy="912056"/>
          </a:xfrm>
          <a:prstGeom prst="rect">
            <a:avLst/>
          </a:prstGeom>
        </p:spPr>
      </p:pic>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1" grpId="0" animBg="1"/>
      <p:bldP spid="30" grpId="0" animBg="1"/>
      <p:bldP spid="93" grpId="0" animBg="1"/>
      <p:bldP spid="100" grpId="0" animBg="1"/>
      <p:bldP spid="113" grpId="0" animBg="1"/>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dirty="0" err="1"/>
              <a:t>Branca</a:t>
            </a:r>
            <a:r>
              <a:rPr lang="en-GB" dirty="0"/>
              <a:t>, Menini, </a:t>
            </a:r>
            <a:r>
              <a:rPr lang="en-GB" dirty="0" err="1"/>
              <a:t>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4</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Setup</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C0C5FA46-DE90-48C0-9AD7-ADE5367C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6534" y="1008943"/>
            <a:ext cx="2985492" cy="5088907"/>
          </a:xfrm>
          <a:prstGeom prst="rect">
            <a:avLst/>
          </a:prstGeom>
        </p:spPr>
      </p:pic>
      <p:grpSp>
        <p:nvGrpSpPr>
          <p:cNvPr id="15" name="Gruppo 14">
            <a:extLst>
              <a:ext uri="{FF2B5EF4-FFF2-40B4-BE49-F238E27FC236}">
                <a16:creationId xmlns:a16="http://schemas.microsoft.com/office/drawing/2014/main" id="{FD3884D1-9366-4D37-84DE-DD696FE0530B}"/>
              </a:ext>
            </a:extLst>
          </p:cNvPr>
          <p:cNvGrpSpPr/>
          <p:nvPr/>
        </p:nvGrpSpPr>
        <p:grpSpPr>
          <a:xfrm>
            <a:off x="765027" y="2024059"/>
            <a:ext cx="6149446" cy="3139321"/>
            <a:chOff x="837035" y="2638411"/>
            <a:chExt cx="6149446" cy="3139321"/>
          </a:xfrm>
        </p:grpSpPr>
        <p:sp>
          <p:nvSpPr>
            <p:cNvPr id="7" name="CasellaDiTesto 6">
              <a:extLst>
                <a:ext uri="{FF2B5EF4-FFF2-40B4-BE49-F238E27FC236}">
                  <a16:creationId xmlns:a16="http://schemas.microsoft.com/office/drawing/2014/main" id="{B2F00EA3-C820-48B3-868C-68D93D8BF136}"/>
                </a:ext>
              </a:extLst>
            </p:cNvPr>
            <p:cNvSpPr txBox="1"/>
            <p:nvPr/>
          </p:nvSpPr>
          <p:spPr>
            <a:xfrm>
              <a:off x="837035" y="2638411"/>
              <a:ext cx="5408190" cy="3139321"/>
            </a:xfrm>
            <a:prstGeom prst="rect">
              <a:avLst/>
            </a:prstGeom>
            <a:noFill/>
          </p:spPr>
          <p:txBody>
            <a:bodyPr wrap="square" rtlCol="0">
              <a:spAutoFit/>
            </a:bodyPr>
            <a:lstStyle/>
            <a:p>
              <a:pPr marL="342900" indent="-342900">
                <a:buClr>
                  <a:srgbClr val="1F407A"/>
                </a:buClr>
                <a:buFont typeface="Arial" panose="020B0604020202020204" pitchFamily="34" charset="0"/>
                <a:buChar char="•"/>
              </a:pPr>
              <a:r>
                <a:rPr lang="en-US" b="1" dirty="0">
                  <a:sym typeface="Wingdings" panose="05000000000000000000" pitchFamily="2" charset="2"/>
                </a:rPr>
                <a:t>Anxiety Quiz</a:t>
              </a:r>
              <a:r>
                <a:rPr lang="en-US" dirty="0">
                  <a:sym typeface="Wingdings" panose="05000000000000000000" pitchFamily="2" charset="2"/>
                </a:rPr>
                <a:t>: 20 questions based on STAI. *               5 levels of anxiety detected, but only interested in a binary decision for results’ validation.</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Involving Test</a:t>
              </a:r>
              <a:r>
                <a:rPr lang="en-US" dirty="0"/>
                <a:t>: Sanitizers in shop A (y | n) </a:t>
              </a:r>
              <a:r>
                <a:rPr lang="en-US" dirty="0">
                  <a:sym typeface="Wingdings" panose="05000000000000000000" pitchFamily="2" charset="2"/>
                </a:rPr>
                <a:t> 		   Are there sanitizers in shop B?</a:t>
              </a:r>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endParaRPr lang="en-US" b="1" dirty="0"/>
            </a:p>
            <a:p>
              <a:pPr marL="342900" indent="-342900">
                <a:buClr>
                  <a:srgbClr val="1F407A"/>
                </a:buClr>
                <a:buFont typeface="Arial" panose="020B0604020202020204" pitchFamily="34" charset="0"/>
                <a:buChar char="•"/>
              </a:pPr>
              <a:r>
                <a:rPr lang="en-US" b="1" dirty="0"/>
                <a:t>Impartial Test</a:t>
              </a:r>
              <a:r>
                <a:rPr lang="en-US" dirty="0"/>
                <a:t>: Biscuits in shop A (y | n)</a:t>
              </a:r>
              <a:r>
                <a:rPr lang="en-US" dirty="0">
                  <a:sym typeface="Wingdings" panose="05000000000000000000" pitchFamily="2" charset="2"/>
                </a:rPr>
                <a:t>                       	                Are there biscuits in shop B?</a:t>
              </a:r>
            </a:p>
          </p:txBody>
        </p:sp>
        <p:pic>
          <p:nvPicPr>
            <p:cNvPr id="13" name="Immagine 12" descr="Immagine che contiene orologio, disegnando, segnale&#10;&#10;Descrizione generata automaticamente">
              <a:extLst>
                <a:ext uri="{FF2B5EF4-FFF2-40B4-BE49-F238E27FC236}">
                  <a16:creationId xmlns:a16="http://schemas.microsoft.com/office/drawing/2014/main" id="{1544BC38-10FA-470F-82FE-A0D737D789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4425" y="3865106"/>
              <a:ext cx="912056" cy="912056"/>
            </a:xfrm>
            <a:prstGeom prst="rect">
              <a:avLst/>
            </a:prstGeom>
          </p:spPr>
        </p:pic>
        <p:pic>
          <p:nvPicPr>
            <p:cNvPr id="14" name="Elemento grafico 13" descr="Appunti mischiati">
              <a:extLst>
                <a:ext uri="{FF2B5EF4-FFF2-40B4-BE49-F238E27FC236}">
                  <a16:creationId xmlns:a16="http://schemas.microsoft.com/office/drawing/2014/main" id="{A31E251E-62D4-455A-BCD6-E53753822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4833" y="2651596"/>
              <a:ext cx="720000" cy="720000"/>
            </a:xfrm>
            <a:prstGeom prst="rect">
              <a:avLst/>
            </a:prstGeom>
          </p:spPr>
        </p:pic>
      </p:grpSp>
      <p:sp>
        <p:nvSpPr>
          <p:cNvPr id="11" name="CasellaDiTesto 10">
            <a:extLst>
              <a:ext uri="{FF2B5EF4-FFF2-40B4-BE49-F238E27FC236}">
                <a16:creationId xmlns:a16="http://schemas.microsoft.com/office/drawing/2014/main" id="{710A4FBA-FBEA-4CEA-932F-6A59C4611AE5}"/>
              </a:ext>
            </a:extLst>
          </p:cNvPr>
          <p:cNvSpPr txBox="1"/>
          <p:nvPr/>
        </p:nvSpPr>
        <p:spPr>
          <a:xfrm>
            <a:off x="4161088" y="6400114"/>
            <a:ext cx="4249266" cy="276999"/>
          </a:xfrm>
          <a:prstGeom prst="rect">
            <a:avLst/>
          </a:prstGeom>
          <a:noFill/>
        </p:spPr>
        <p:txBody>
          <a:bodyPr wrap="square" rtlCol="0">
            <a:spAutoFit/>
          </a:bodyPr>
          <a:lstStyle/>
          <a:p>
            <a:r>
              <a:rPr lang="en-US" sz="1200" dirty="0"/>
              <a:t>* </a:t>
            </a:r>
            <a:r>
              <a:rPr lang="it-IT" sz="1200" dirty="0">
                <a:hlinkClick r:id="rId7"/>
              </a:rPr>
              <a:t>https://en.wikipedia.org/wiki/State-Trait_Anxiety_Inventory</a:t>
            </a:r>
            <a:endParaRPr lang="en-US" sz="1200" dirty="0"/>
          </a:p>
        </p:txBody>
      </p:sp>
      <p:pic>
        <p:nvPicPr>
          <p:cNvPr id="16" name="Immagine 15">
            <a:extLst>
              <a:ext uri="{FF2B5EF4-FFF2-40B4-BE49-F238E27FC236}">
                <a16:creationId xmlns:a16="http://schemas.microsoft.com/office/drawing/2014/main" id="{C6EEDC72-F651-4F04-ABC8-AB8DA48737A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484" t="18057" r="20593" b="21902"/>
          <a:stretch/>
        </p:blipFill>
        <p:spPr>
          <a:xfrm>
            <a:off x="6081585" y="4418582"/>
            <a:ext cx="731240" cy="757983"/>
          </a:xfrm>
          <a:prstGeom prst="rect">
            <a:avLst/>
          </a:prstGeom>
        </p:spPr>
      </p:pic>
    </p:spTree>
    <p:extLst>
      <p:ext uri="{BB962C8B-B14F-4D97-AF65-F5344CB8AC3E}">
        <p14:creationId xmlns:p14="http://schemas.microsoft.com/office/powerpoint/2010/main" val="1113568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5</a:t>
            </a:fld>
            <a:endParaRPr lang="en-GB" dirty="0"/>
          </a:p>
        </p:txBody>
      </p:sp>
      <p:sp>
        <p:nvSpPr>
          <p:cNvPr id="9" name="Titel 8"/>
          <p:cNvSpPr>
            <a:spLocks noGrp="1"/>
          </p:cNvSpPr>
          <p:nvPr>
            <p:ph type="title"/>
          </p:nvPr>
        </p:nvSpPr>
        <p:spPr>
          <a:xfrm>
            <a:off x="323850" y="620714"/>
            <a:ext cx="11537950" cy="695001"/>
          </a:xfrm>
        </p:spPr>
        <p:txBody>
          <a:bodyPr/>
          <a:lstStyle/>
          <a:p>
            <a:r>
              <a:rPr lang="en-GB" dirty="0"/>
              <a:t>Experiment: Inputs</a:t>
            </a:r>
          </a:p>
        </p:txBody>
      </p:sp>
      <p:sp>
        <p:nvSpPr>
          <p:cNvPr id="8" name="AutoShape 2">
            <a:extLst>
              <a:ext uri="{FF2B5EF4-FFF2-40B4-BE49-F238E27FC236}">
                <a16:creationId xmlns:a16="http://schemas.microsoft.com/office/drawing/2014/main" id="{3426D60E-4464-4BD9-A0DE-41CC6AC99D6C}"/>
              </a:ext>
            </a:extLst>
          </p:cNvPr>
          <p:cNvSpPr>
            <a:spLocks noChangeAspect="1" noChangeArrowheads="1"/>
          </p:cNvSpPr>
          <p:nvPr/>
        </p:nvSpPr>
        <p:spPr bwMode="auto">
          <a:xfrm>
            <a:off x="59404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uppo 20">
            <a:extLst>
              <a:ext uri="{FF2B5EF4-FFF2-40B4-BE49-F238E27FC236}">
                <a16:creationId xmlns:a16="http://schemas.microsoft.com/office/drawing/2014/main" id="{E7A115BA-F176-4AE1-8146-F9F5ED568FEE}"/>
              </a:ext>
            </a:extLst>
          </p:cNvPr>
          <p:cNvGrpSpPr/>
          <p:nvPr/>
        </p:nvGrpSpPr>
        <p:grpSpPr>
          <a:xfrm>
            <a:off x="602675" y="1572115"/>
            <a:ext cx="6984776" cy="871970"/>
            <a:chOff x="765027" y="1513670"/>
            <a:chExt cx="6984776" cy="871970"/>
          </a:xfrm>
        </p:grpSpPr>
        <p:sp>
          <p:nvSpPr>
            <p:cNvPr id="12" name="CasellaDiTesto 11">
              <a:extLst>
                <a:ext uri="{FF2B5EF4-FFF2-40B4-BE49-F238E27FC236}">
                  <a16:creationId xmlns:a16="http://schemas.microsoft.com/office/drawing/2014/main" id="{934FE1B4-AADC-46A3-8035-ECF0A0806E8B}"/>
                </a:ext>
              </a:extLst>
            </p:cNvPr>
            <p:cNvSpPr txBox="1"/>
            <p:nvPr/>
          </p:nvSpPr>
          <p:spPr>
            <a:xfrm>
              <a:off x="765027" y="1513670"/>
              <a:ext cx="6984776" cy="8719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rgbClr val="009700"/>
                  </a:solidFill>
                </a:rPr>
                <a:t>Correct Outcomes</a:t>
              </a:r>
              <a:r>
                <a:rPr lang="en-US" dirty="0"/>
                <a:t>:</a:t>
              </a:r>
            </a:p>
            <a:p>
              <a:pPr marL="285750" indent="-285750">
                <a:lnSpc>
                  <a:spcPct val="150000"/>
                </a:lnSpc>
                <a:buFont typeface="Arial" panose="020B0604020202020204" pitchFamily="34" charset="0"/>
                <a:buChar char="•"/>
              </a:pPr>
              <a:r>
                <a:rPr lang="en-US" dirty="0">
                  <a:solidFill>
                    <a:srgbClr val="ED8757"/>
                  </a:solidFill>
                </a:rPr>
                <a:t>Cues</a:t>
              </a:r>
              <a:r>
                <a:rPr lang="en-US" dirty="0"/>
                <a:t>:		</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7FCAE002-69F0-4AC7-8B95-B1C353ADE1B3}"/>
                    </a:ext>
                  </a:extLst>
                </p:cNvPr>
                <p:cNvSpPr txBox="1"/>
                <p:nvPr/>
              </p:nvSpPr>
              <p:spPr>
                <a:xfrm>
                  <a:off x="3266680" y="1655257"/>
                  <a:ext cx="37784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𝐺𝑒𝑛𝑒𝑟𝑎𝑡𝑖𝑣𝑒𝑀𝑜𝑑𝑒𝑙</m:t>
                        </m:r>
                        <m:r>
                          <a:rPr lang="it-IT" b="0" i="1" smtClean="0">
                            <a:latin typeface="Cambria Math" panose="02040503050406030204" pitchFamily="18" charset="0"/>
                          </a:rPr>
                          <m:t>(</m:t>
                        </m:r>
                        <m:r>
                          <a:rPr lang="it-IT" b="0" i="1" smtClean="0">
                            <a:latin typeface="Cambria Math" panose="02040503050406030204" pitchFamily="18" charset="0"/>
                          </a:rPr>
                          <m:t>𝑃</m:t>
                        </m:r>
                        <m:r>
                          <a:rPr lang="it-IT" b="0" i="1" smtClean="0">
                            <a:latin typeface="Cambria Math" panose="02040503050406030204" pitchFamily="18" charset="0"/>
                          </a:rPr>
                          <m:t>, </m:t>
                        </m:r>
                        <m:r>
                          <a:rPr lang="it-IT" b="0" i="1" smtClean="0">
                            <a:latin typeface="Cambria Math" panose="02040503050406030204" pitchFamily="18" charset="0"/>
                          </a:rPr>
                          <m:t>𝑝</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𝑐𝑢𝑒𝑠</m:t>
                        </m:r>
                        <m:r>
                          <a:rPr lang="it-IT" b="0" i="1" smtClean="0">
                            <a:latin typeface="Cambria Math" panose="02040503050406030204" pitchFamily="18" charset="0"/>
                          </a:rPr>
                          <m:t>)) </m:t>
                        </m:r>
                      </m:oMath>
                    </m:oMathPara>
                  </a14:m>
                  <a:endParaRPr lang="en-US" dirty="0"/>
                </a:p>
              </p:txBody>
            </p:sp>
          </mc:Choice>
          <mc:Fallback xmlns="">
            <p:sp>
              <p:nvSpPr>
                <p:cNvPr id="13" name="CasellaDiTesto 12">
                  <a:extLst>
                    <a:ext uri="{FF2B5EF4-FFF2-40B4-BE49-F238E27FC236}">
                      <a16:creationId xmlns:a16="http://schemas.microsoft.com/office/drawing/2014/main" id="{7FCAE002-69F0-4AC7-8B95-B1C353ADE1B3}"/>
                    </a:ext>
                  </a:extLst>
                </p:cNvPr>
                <p:cNvSpPr txBox="1">
                  <a:spLocks noRot="1" noChangeAspect="1" noMove="1" noResize="1" noEditPoints="1" noAdjustHandles="1" noChangeArrowheads="1" noChangeShapeType="1" noTextEdit="1"/>
                </p:cNvSpPr>
                <p:nvPr/>
              </p:nvSpPr>
              <p:spPr>
                <a:xfrm>
                  <a:off x="3266680" y="1655257"/>
                  <a:ext cx="3778406" cy="276999"/>
                </a:xfrm>
                <a:prstGeom prst="rect">
                  <a:avLst/>
                </a:prstGeom>
                <a:blipFill>
                  <a:blip r:embed="rId3"/>
                  <a:stretch>
                    <a:fillRect l="-323" r="-323"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EE45D8DA-673E-48B5-82D2-EB1E56AB7F7A}"/>
                    </a:ext>
                  </a:extLst>
                </p:cNvPr>
                <p:cNvSpPr txBox="1"/>
                <p:nvPr/>
              </p:nvSpPr>
              <p:spPr>
                <a:xfrm>
                  <a:off x="3264271" y="2051257"/>
                  <a:ext cx="21514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𝑐𝑢𝑒𝑠</m:t>
                        </m:r>
                        <m:r>
                          <a:rPr lang="it-IT" b="0" i="1" smtClean="0">
                            <a:latin typeface="Cambria Math" panose="02040503050406030204" pitchFamily="18" charset="0"/>
                          </a:rPr>
                          <m:t>=</m:t>
                        </m:r>
                        <m:r>
                          <a:rPr lang="it-IT" b="0" i="1" smtClean="0">
                            <a:latin typeface="Cambria Math" panose="02040503050406030204" pitchFamily="18" charset="0"/>
                          </a:rPr>
                          <m:t>𝐵𝑒𝑟𝑛𝑜𝑢𝑙𝑙𝑖</m:t>
                        </m:r>
                        <m:r>
                          <a:rPr lang="it-IT" b="0" i="1" smtClean="0">
                            <a:latin typeface="Cambria Math" panose="02040503050406030204" pitchFamily="18" charset="0"/>
                          </a:rPr>
                          <m:t>(</m:t>
                        </m:r>
                        <m:r>
                          <a:rPr lang="it-IT" b="0" i="1" smtClean="0">
                            <a:latin typeface="Cambria Math" panose="02040503050406030204" pitchFamily="18" charset="0"/>
                          </a:rPr>
                          <m:t>𝑢</m:t>
                        </m:r>
                        <m:r>
                          <a:rPr lang="it-IT" b="0" i="1" smtClean="0">
                            <a:latin typeface="Cambria Math" panose="02040503050406030204" pitchFamily="18" charset="0"/>
                          </a:rPr>
                          <m:t>)</m:t>
                        </m:r>
                      </m:oMath>
                    </m:oMathPara>
                  </a14:m>
                  <a:endParaRPr lang="en-US" dirty="0"/>
                </a:p>
              </p:txBody>
            </p:sp>
          </mc:Choice>
          <mc:Fallback xmlns="">
            <p:sp>
              <p:nvSpPr>
                <p:cNvPr id="14" name="CasellaDiTesto 13">
                  <a:extLst>
                    <a:ext uri="{FF2B5EF4-FFF2-40B4-BE49-F238E27FC236}">
                      <a16:creationId xmlns:a16="http://schemas.microsoft.com/office/drawing/2014/main" id="{EE45D8DA-673E-48B5-82D2-EB1E56AB7F7A}"/>
                    </a:ext>
                  </a:extLst>
                </p:cNvPr>
                <p:cNvSpPr txBox="1">
                  <a:spLocks noRot="1" noChangeAspect="1" noMove="1" noResize="1" noEditPoints="1" noAdjustHandles="1" noChangeArrowheads="1" noChangeShapeType="1" noTextEdit="1"/>
                </p:cNvSpPr>
                <p:nvPr/>
              </p:nvSpPr>
              <p:spPr>
                <a:xfrm>
                  <a:off x="3264271" y="2051257"/>
                  <a:ext cx="2151486" cy="276999"/>
                </a:xfrm>
                <a:prstGeom prst="rect">
                  <a:avLst/>
                </a:prstGeom>
                <a:blipFill>
                  <a:blip r:embed="rId4"/>
                  <a:stretch>
                    <a:fillRect l="-850" r="-3116" b="-37778"/>
                  </a:stretch>
                </a:blipFill>
              </p:spPr>
              <p:txBody>
                <a:bodyPr/>
                <a:lstStyle/>
                <a:p>
                  <a:r>
                    <a:rPr lang="en-US">
                      <a:noFill/>
                    </a:rPr>
                    <a:t> </a:t>
                  </a:r>
                </a:p>
              </p:txBody>
            </p:sp>
          </mc:Fallback>
        </mc:AlternateContent>
      </p:grpSp>
      <p:pic>
        <p:nvPicPr>
          <p:cNvPr id="19" name="Immagine 18" descr="Immagine che contiene testo, mappa&#10;&#10;Descrizione generata automaticamente">
            <a:extLst>
              <a:ext uri="{FF2B5EF4-FFF2-40B4-BE49-F238E27FC236}">
                <a16:creationId xmlns:a16="http://schemas.microsoft.com/office/drawing/2014/main" id="{D56564EA-71DE-40C1-8DBB-55D6DE8D40C0}"/>
              </a:ext>
            </a:extLst>
          </p:cNvPr>
          <p:cNvPicPr>
            <a:picLocks noChangeAspect="1"/>
          </p:cNvPicPr>
          <p:nvPr/>
        </p:nvPicPr>
        <p:blipFill rotWithShape="1">
          <a:blip r:embed="rId5">
            <a:extLst>
              <a:ext uri="{28A0092B-C50C-407E-A947-70E740481C1C}">
                <a14:useLocalDpi xmlns:a14="http://schemas.microsoft.com/office/drawing/2010/main" val="0"/>
              </a:ext>
            </a:extLst>
          </a:blip>
          <a:srcRect l="9822" t="48381" r="7458" b="4677"/>
          <a:stretch/>
        </p:blipFill>
        <p:spPr>
          <a:xfrm>
            <a:off x="325438" y="3081333"/>
            <a:ext cx="11537950" cy="3243623"/>
          </a:xfrm>
          <a:prstGeom prst="rect">
            <a:avLst/>
          </a:prstGeom>
        </p:spPr>
      </p:pic>
      <p:pic>
        <p:nvPicPr>
          <p:cNvPr id="5" name="Immagine 4">
            <a:extLst>
              <a:ext uri="{FF2B5EF4-FFF2-40B4-BE49-F238E27FC236}">
                <a16:creationId xmlns:a16="http://schemas.microsoft.com/office/drawing/2014/main" id="{91A73596-49E1-4253-A8BC-F347F5F12C54}"/>
              </a:ext>
            </a:extLst>
          </p:cNvPr>
          <p:cNvPicPr>
            <a:picLocks noChangeAspect="1"/>
          </p:cNvPicPr>
          <p:nvPr/>
        </p:nvPicPr>
        <p:blipFill rotWithShape="1">
          <a:blip r:embed="rId6"/>
          <a:srcRect l="26366" t="41126" r="47046" b="39540"/>
          <a:stretch/>
        </p:blipFill>
        <p:spPr>
          <a:xfrm>
            <a:off x="7587451" y="1228751"/>
            <a:ext cx="4104456" cy="1678856"/>
          </a:xfrm>
          <a:prstGeom prst="rect">
            <a:avLst/>
          </a:prstGeom>
        </p:spPr>
      </p:pic>
    </p:spTree>
    <p:extLst>
      <p:ext uri="{BB962C8B-B14F-4D97-AF65-F5344CB8AC3E}">
        <p14:creationId xmlns:p14="http://schemas.microsoft.com/office/powerpoint/2010/main" val="3974297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6</a:t>
            </a:fld>
            <a:endParaRPr lang="en-GB" dirty="0"/>
          </a:p>
        </p:txBody>
      </p:sp>
      <p:sp>
        <p:nvSpPr>
          <p:cNvPr id="9" name="Titel 8"/>
          <p:cNvSpPr>
            <a:spLocks noGrp="1"/>
          </p:cNvSpPr>
          <p:nvPr>
            <p:ph type="title"/>
          </p:nvPr>
        </p:nvSpPr>
        <p:spPr>
          <a:xfrm>
            <a:off x="323850" y="620714"/>
            <a:ext cx="11537950" cy="637416"/>
          </a:xfrm>
        </p:spPr>
        <p:txBody>
          <a:bodyPr/>
          <a:lstStyle/>
          <a:p>
            <a:r>
              <a:rPr lang="en-GB" dirty="0"/>
              <a:t>Parameters’ Estimation: Involving vs. Impartial</a:t>
            </a:r>
          </a:p>
        </p:txBody>
      </p:sp>
      <p:grpSp>
        <p:nvGrpSpPr>
          <p:cNvPr id="11" name="Gruppo 10">
            <a:extLst>
              <a:ext uri="{FF2B5EF4-FFF2-40B4-BE49-F238E27FC236}">
                <a16:creationId xmlns:a16="http://schemas.microsoft.com/office/drawing/2014/main" id="{032B9872-A53A-4685-BF69-9BD3F3020B5F}"/>
              </a:ext>
            </a:extLst>
          </p:cNvPr>
          <p:cNvGrpSpPr/>
          <p:nvPr/>
        </p:nvGrpSpPr>
        <p:grpSpPr>
          <a:xfrm>
            <a:off x="859079" y="1794074"/>
            <a:ext cx="1872208" cy="523220"/>
            <a:chOff x="1053059" y="1700808"/>
            <a:chExt cx="1872208" cy="523220"/>
          </a:xfrm>
        </p:grpSpPr>
        <p:sp>
          <p:nvSpPr>
            <p:cNvPr id="7" name="CasellaDiTesto 6">
              <a:extLst>
                <a:ext uri="{FF2B5EF4-FFF2-40B4-BE49-F238E27FC236}">
                  <a16:creationId xmlns:a16="http://schemas.microsoft.com/office/drawing/2014/main" id="{F9441A01-0F3F-4E74-9270-9679149065B2}"/>
                </a:ext>
              </a:extLst>
            </p:cNvPr>
            <p:cNvSpPr txBox="1"/>
            <p:nvPr/>
          </p:nvSpPr>
          <p:spPr>
            <a:xfrm>
              <a:off x="1053059" y="1700808"/>
              <a:ext cx="1872208" cy="523220"/>
            </a:xfrm>
            <a:prstGeom prst="rect">
              <a:avLst/>
            </a:prstGeom>
            <a:noFill/>
          </p:spPr>
          <p:txBody>
            <a:bodyPr wrap="square" rtlCol="0">
              <a:spAutoFit/>
            </a:bodyPr>
            <a:lstStyle/>
            <a:p>
              <a:r>
                <a:rPr lang="en-US" sz="1400" dirty="0"/>
                <a:t>    = Healthy Controls</a:t>
              </a:r>
            </a:p>
            <a:p>
              <a:r>
                <a:rPr lang="en-US" sz="1400" dirty="0"/>
                <a:t>    = Anxious Patients</a:t>
              </a:r>
            </a:p>
          </p:txBody>
        </p:sp>
        <p:sp>
          <p:nvSpPr>
            <p:cNvPr id="21" name="Connettore 20">
              <a:extLst>
                <a:ext uri="{FF2B5EF4-FFF2-40B4-BE49-F238E27FC236}">
                  <a16:creationId xmlns:a16="http://schemas.microsoft.com/office/drawing/2014/main" id="{C681ED8F-A65F-495D-801E-7013FF2D24A6}"/>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ttore 21">
              <a:extLst>
                <a:ext uri="{FF2B5EF4-FFF2-40B4-BE49-F238E27FC236}">
                  <a16:creationId xmlns:a16="http://schemas.microsoft.com/office/drawing/2014/main" id="{7935A07E-9183-4802-BA6D-F2D6CB8F5CB4}"/>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Grafico 23">
            <a:extLst>
              <a:ext uri="{FF2B5EF4-FFF2-40B4-BE49-F238E27FC236}">
                <a16:creationId xmlns:a16="http://schemas.microsoft.com/office/drawing/2014/main" id="{7438AB11-2C99-4DE7-9C47-D2809EA86B60}"/>
              </a:ext>
            </a:extLst>
          </p:cNvPr>
          <p:cNvGraphicFramePr/>
          <p:nvPr>
            <p:extLst>
              <p:ext uri="{D42A27DB-BD31-4B8C-83A1-F6EECF244321}">
                <p14:modId xmlns:p14="http://schemas.microsoft.com/office/powerpoint/2010/main" val="3345469398"/>
              </p:ext>
            </p:extLst>
          </p:nvPr>
        </p:nvGraphicFramePr>
        <p:xfrm>
          <a:off x="504583" y="2780928"/>
          <a:ext cx="2457401" cy="2520280"/>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DA148F62-5040-4799-80AC-2CA21C1DDF13}"/>
              </a:ext>
            </a:extLst>
          </p:cNvPr>
          <p:cNvPicPr>
            <a:picLocks noChangeAspect="1"/>
          </p:cNvPicPr>
          <p:nvPr/>
        </p:nvPicPr>
        <p:blipFill rotWithShape="1">
          <a:blip r:embed="rId4">
            <a:extLst>
              <a:ext uri="{28A0092B-C50C-407E-A947-70E740481C1C}">
                <a14:useLocalDpi xmlns:a14="http://schemas.microsoft.com/office/drawing/2010/main" val="0"/>
              </a:ext>
            </a:extLst>
          </a:blip>
          <a:srcRect l="9412" t="6870" r="7049" b="6870"/>
          <a:stretch/>
        </p:blipFill>
        <p:spPr>
          <a:xfrm>
            <a:off x="3283580" y="1367976"/>
            <a:ext cx="8566041" cy="4968000"/>
          </a:xfrm>
          <a:prstGeom prst="rect">
            <a:avLst/>
          </a:prstGeom>
        </p:spPr>
      </p:pic>
    </p:spTree>
    <p:extLst>
      <p:ext uri="{BB962C8B-B14F-4D97-AF65-F5344CB8AC3E}">
        <p14:creationId xmlns:p14="http://schemas.microsoft.com/office/powerpoint/2010/main" val="3066244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7</a:t>
            </a:fld>
            <a:endParaRPr lang="en-GB" dirty="0"/>
          </a:p>
        </p:txBody>
      </p:sp>
      <p:sp>
        <p:nvSpPr>
          <p:cNvPr id="9" name="Titel 8"/>
          <p:cNvSpPr>
            <a:spLocks noGrp="1"/>
          </p:cNvSpPr>
          <p:nvPr>
            <p:ph type="title"/>
          </p:nvPr>
        </p:nvSpPr>
        <p:spPr>
          <a:xfrm>
            <a:off x="323850" y="620714"/>
            <a:ext cx="11537950" cy="613081"/>
          </a:xfrm>
        </p:spPr>
        <p:txBody>
          <a:bodyPr/>
          <a:lstStyle/>
          <a:p>
            <a:r>
              <a:rPr lang="en-GB" dirty="0"/>
              <a:t>Parameters’ Correlation</a:t>
            </a:r>
          </a:p>
        </p:txBody>
      </p:sp>
      <p:sp>
        <p:nvSpPr>
          <p:cNvPr id="16" name="CasellaDiTesto 15">
            <a:extLst>
              <a:ext uri="{FF2B5EF4-FFF2-40B4-BE49-F238E27FC236}">
                <a16:creationId xmlns:a16="http://schemas.microsoft.com/office/drawing/2014/main" id="{3D0C77C9-4C4E-445A-9A8D-2072F7FBCBE9}"/>
              </a:ext>
            </a:extLst>
          </p:cNvPr>
          <p:cNvSpPr txBox="1"/>
          <p:nvPr/>
        </p:nvSpPr>
        <p:spPr>
          <a:xfrm>
            <a:off x="693019" y="1988840"/>
            <a:ext cx="1902141" cy="936104"/>
          </a:xfrm>
          <a:prstGeom prst="rect">
            <a:avLst/>
          </a:prstGeom>
          <a:noFill/>
        </p:spPr>
        <p:txBody>
          <a:bodyPr wrap="square" rtlCol="0">
            <a:spAutoFit/>
          </a:bodyPr>
          <a:lstStyle/>
          <a:p>
            <a:endParaRPr lang="en-US" dirty="0"/>
          </a:p>
        </p:txBody>
      </p:sp>
      <p:pic>
        <p:nvPicPr>
          <p:cNvPr id="29" name="Immagine 28">
            <a:extLst>
              <a:ext uri="{FF2B5EF4-FFF2-40B4-BE49-F238E27FC236}">
                <a16:creationId xmlns:a16="http://schemas.microsoft.com/office/drawing/2014/main" id="{177F8122-5F03-48BA-852D-12F75D8295B7}"/>
              </a:ext>
            </a:extLst>
          </p:cNvPr>
          <p:cNvPicPr>
            <a:picLocks noChangeAspect="1"/>
          </p:cNvPicPr>
          <p:nvPr/>
        </p:nvPicPr>
        <p:blipFill rotWithShape="1">
          <a:blip r:embed="rId3">
            <a:extLst>
              <a:ext uri="{28A0092B-C50C-407E-A947-70E740481C1C}">
                <a14:useLocalDpi xmlns:a14="http://schemas.microsoft.com/office/drawing/2010/main" val="0"/>
              </a:ext>
            </a:extLst>
          </a:blip>
          <a:srcRect l="78712" t="5484" r="11860" b="9414"/>
          <a:stretch/>
        </p:blipFill>
        <p:spPr>
          <a:xfrm>
            <a:off x="9563940" y="1575170"/>
            <a:ext cx="687209" cy="4651642"/>
          </a:xfrm>
          <a:prstGeom prst="rect">
            <a:avLst/>
          </a:prstGeom>
        </p:spPr>
      </p:pic>
      <p:grpSp>
        <p:nvGrpSpPr>
          <p:cNvPr id="34" name="Gruppo 33">
            <a:extLst>
              <a:ext uri="{FF2B5EF4-FFF2-40B4-BE49-F238E27FC236}">
                <a16:creationId xmlns:a16="http://schemas.microsoft.com/office/drawing/2014/main" id="{F719067B-AA70-4FDC-9D7A-8F9B6F2F1BC9}"/>
              </a:ext>
            </a:extLst>
          </p:cNvPr>
          <p:cNvGrpSpPr/>
          <p:nvPr/>
        </p:nvGrpSpPr>
        <p:grpSpPr>
          <a:xfrm>
            <a:off x="2186129" y="1211964"/>
            <a:ext cx="7186278" cy="5209052"/>
            <a:chOff x="2793258" y="1211964"/>
            <a:chExt cx="7186278" cy="5209052"/>
          </a:xfrm>
        </p:grpSpPr>
        <p:grpSp>
          <p:nvGrpSpPr>
            <p:cNvPr id="28" name="Gruppo 27">
              <a:extLst>
                <a:ext uri="{FF2B5EF4-FFF2-40B4-BE49-F238E27FC236}">
                  <a16:creationId xmlns:a16="http://schemas.microsoft.com/office/drawing/2014/main" id="{F2BDBDC1-CB53-4AF2-8D4F-9F1728EFEB08}"/>
                </a:ext>
              </a:extLst>
            </p:cNvPr>
            <p:cNvGrpSpPr>
              <a:grpSpLocks noChangeAspect="1"/>
            </p:cNvGrpSpPr>
            <p:nvPr/>
          </p:nvGrpSpPr>
          <p:grpSpPr>
            <a:xfrm>
              <a:off x="2793258" y="1211964"/>
              <a:ext cx="7186278" cy="5209052"/>
              <a:chOff x="1989163" y="1124744"/>
              <a:chExt cx="7461376" cy="5408460"/>
            </a:xfrm>
          </p:grpSpPr>
          <p:pic>
            <p:nvPicPr>
              <p:cNvPr id="6" name="Immagine 5">
                <a:extLst>
                  <a:ext uri="{FF2B5EF4-FFF2-40B4-BE49-F238E27FC236}">
                    <a16:creationId xmlns:a16="http://schemas.microsoft.com/office/drawing/2014/main" id="{C8877B17-0694-4BC0-8B20-34A69E857B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139" r="2705"/>
              <a:stretch/>
            </p:blipFill>
            <p:spPr>
              <a:xfrm>
                <a:off x="2587824" y="4092803"/>
                <a:ext cx="3410195" cy="2440401"/>
              </a:xfrm>
              <a:prstGeom prst="rect">
                <a:avLst/>
              </a:prstGeom>
            </p:spPr>
          </p:pic>
          <p:pic>
            <p:nvPicPr>
              <p:cNvPr id="8" name="Immagine 7">
                <a:extLst>
                  <a:ext uri="{FF2B5EF4-FFF2-40B4-BE49-F238E27FC236}">
                    <a16:creationId xmlns:a16="http://schemas.microsoft.com/office/drawing/2014/main" id="{E53E0437-C7AF-401B-B5AE-D780C09FA6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139" r="210"/>
              <a:stretch/>
            </p:blipFill>
            <p:spPr>
              <a:xfrm>
                <a:off x="5952872" y="1636670"/>
                <a:ext cx="3497667" cy="2440402"/>
              </a:xfrm>
              <a:prstGeom prst="rect">
                <a:avLst/>
              </a:prstGeom>
            </p:spPr>
          </p:pic>
          <p:pic>
            <p:nvPicPr>
              <p:cNvPr id="13" name="Immagine 12">
                <a:extLst>
                  <a:ext uri="{FF2B5EF4-FFF2-40B4-BE49-F238E27FC236}">
                    <a16:creationId xmlns:a16="http://schemas.microsoft.com/office/drawing/2014/main" id="{039FAEA6-05CA-40E7-BDF2-8D6DA5FE7C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139" r="210"/>
              <a:stretch/>
            </p:blipFill>
            <p:spPr>
              <a:xfrm>
                <a:off x="2595160" y="1636671"/>
                <a:ext cx="3497666" cy="2440401"/>
              </a:xfrm>
              <a:prstGeom prst="rect">
                <a:avLst/>
              </a:prstGeom>
            </p:spPr>
          </p:pic>
          <p:pic>
            <p:nvPicPr>
              <p:cNvPr id="15" name="Immagine 14">
                <a:extLst>
                  <a:ext uri="{FF2B5EF4-FFF2-40B4-BE49-F238E27FC236}">
                    <a16:creationId xmlns:a16="http://schemas.microsoft.com/office/drawing/2014/main" id="{97ACE4A1-BE1C-4237-9355-08575DE1D8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39" r="2705"/>
              <a:stretch/>
            </p:blipFill>
            <p:spPr>
              <a:xfrm>
                <a:off x="5952875" y="4087485"/>
                <a:ext cx="3410195" cy="2440403"/>
              </a:xfrm>
              <a:prstGeom prst="rect">
                <a:avLst/>
              </a:prstGeom>
            </p:spPr>
          </p:pic>
          <p:sp>
            <p:nvSpPr>
              <p:cNvPr id="17" name="CasellaDiTesto 16">
                <a:extLst>
                  <a:ext uri="{FF2B5EF4-FFF2-40B4-BE49-F238E27FC236}">
                    <a16:creationId xmlns:a16="http://schemas.microsoft.com/office/drawing/2014/main" id="{75ED8ED8-C31D-403F-971E-D04DB13615B9}"/>
                  </a:ext>
                </a:extLst>
              </p:cNvPr>
              <p:cNvSpPr txBox="1"/>
              <p:nvPr/>
            </p:nvSpPr>
            <p:spPr>
              <a:xfrm>
                <a:off x="3767929" y="1124744"/>
                <a:ext cx="1026370" cy="383470"/>
              </a:xfrm>
              <a:prstGeom prst="rect">
                <a:avLst/>
              </a:prstGeom>
              <a:noFill/>
            </p:spPr>
            <p:txBody>
              <a:bodyPr wrap="square" rtlCol="0">
                <a:spAutoFit/>
              </a:bodyPr>
              <a:lstStyle/>
              <a:p>
                <a:r>
                  <a:rPr lang="en-US" sz="1600" dirty="0"/>
                  <a:t>Anxious</a:t>
                </a:r>
                <a:r>
                  <a:rPr lang="en-US" dirty="0"/>
                  <a:t> </a:t>
                </a:r>
              </a:p>
            </p:txBody>
          </p:sp>
          <p:sp>
            <p:nvSpPr>
              <p:cNvPr id="18" name="CasellaDiTesto 17">
                <a:extLst>
                  <a:ext uri="{FF2B5EF4-FFF2-40B4-BE49-F238E27FC236}">
                    <a16:creationId xmlns:a16="http://schemas.microsoft.com/office/drawing/2014/main" id="{3DC3C580-8816-49FC-9647-6D847FBD54D1}"/>
                  </a:ext>
                </a:extLst>
              </p:cNvPr>
              <p:cNvSpPr txBox="1"/>
              <p:nvPr/>
            </p:nvSpPr>
            <p:spPr>
              <a:xfrm>
                <a:off x="7147169" y="1124744"/>
                <a:ext cx="1021606" cy="383470"/>
              </a:xfrm>
              <a:prstGeom prst="rect">
                <a:avLst/>
              </a:prstGeom>
              <a:noFill/>
            </p:spPr>
            <p:txBody>
              <a:bodyPr wrap="square" rtlCol="0">
                <a:spAutoFit/>
              </a:bodyPr>
              <a:lstStyle/>
              <a:p>
                <a:r>
                  <a:rPr lang="en-US" sz="1600" dirty="0"/>
                  <a:t>Healthy</a:t>
                </a:r>
                <a:r>
                  <a:rPr lang="en-US" dirty="0"/>
                  <a:t> </a:t>
                </a:r>
              </a:p>
            </p:txBody>
          </p:sp>
          <p:cxnSp>
            <p:nvCxnSpPr>
              <p:cNvPr id="21" name="Connettore diritto 20">
                <a:extLst>
                  <a:ext uri="{FF2B5EF4-FFF2-40B4-BE49-F238E27FC236}">
                    <a16:creationId xmlns:a16="http://schemas.microsoft.com/office/drawing/2014/main" id="{7410F488-3D73-4E6A-8159-B7F7660E5027}"/>
                  </a:ext>
                </a:extLst>
              </p:cNvPr>
              <p:cNvCxnSpPr/>
              <p:nvPr/>
            </p:nvCxnSpPr>
            <p:spPr>
              <a:xfrm>
                <a:off x="2595160"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0307BD90-0599-4A99-B6A7-AD057A286B0E}"/>
                  </a:ext>
                </a:extLst>
              </p:cNvPr>
              <p:cNvCxnSpPr/>
              <p:nvPr/>
            </p:nvCxnSpPr>
            <p:spPr>
              <a:xfrm>
                <a:off x="6022055" y="1183714"/>
                <a:ext cx="1588" cy="5232937"/>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476A4B31-2254-448D-9BCD-1DE789E3E91A}"/>
                  </a:ext>
                </a:extLst>
              </p:cNvPr>
              <p:cNvCxnSpPr/>
              <p:nvPr/>
            </p:nvCxnSpPr>
            <p:spPr>
              <a:xfrm>
                <a:off x="1989163" y="3960000"/>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560CDC18-A11A-4243-A587-9DAFD13FE79E}"/>
                  </a:ext>
                </a:extLst>
              </p:cNvPr>
              <p:cNvCxnSpPr/>
              <p:nvPr/>
            </p:nvCxnSpPr>
            <p:spPr>
              <a:xfrm>
                <a:off x="1989163" y="1506528"/>
                <a:ext cx="7020000" cy="0"/>
              </a:xfrm>
              <a:prstGeom prst="line">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C4E39B77-2C17-4441-A6CC-2D6A9B5F632C}"/>
                  </a:ext>
                </a:extLst>
              </p:cNvPr>
              <p:cNvSpPr txBox="1"/>
              <p:nvPr/>
            </p:nvSpPr>
            <p:spPr>
              <a:xfrm rot="16200000">
                <a:off x="1670133" y="2479833"/>
                <a:ext cx="1080120" cy="351514"/>
              </a:xfrm>
              <a:prstGeom prst="rect">
                <a:avLst/>
              </a:prstGeom>
              <a:noFill/>
            </p:spPr>
            <p:txBody>
              <a:bodyPr wrap="square" rtlCol="0">
                <a:spAutoFit/>
              </a:bodyPr>
              <a:lstStyle/>
              <a:p>
                <a:r>
                  <a:rPr lang="en-US" sz="1600" dirty="0"/>
                  <a:t>Involving</a:t>
                </a:r>
              </a:p>
            </p:txBody>
          </p:sp>
          <p:sp>
            <p:nvSpPr>
              <p:cNvPr id="27" name="CasellaDiTesto 26">
                <a:extLst>
                  <a:ext uri="{FF2B5EF4-FFF2-40B4-BE49-F238E27FC236}">
                    <a16:creationId xmlns:a16="http://schemas.microsoft.com/office/drawing/2014/main" id="{DDCF6CDB-0B53-4131-AFF2-D57BBF58C739}"/>
                  </a:ext>
                </a:extLst>
              </p:cNvPr>
              <p:cNvSpPr txBox="1"/>
              <p:nvPr/>
            </p:nvSpPr>
            <p:spPr>
              <a:xfrm rot="16200000">
                <a:off x="1666414" y="4945430"/>
                <a:ext cx="1080120" cy="351514"/>
              </a:xfrm>
              <a:prstGeom prst="rect">
                <a:avLst/>
              </a:prstGeom>
              <a:noFill/>
            </p:spPr>
            <p:txBody>
              <a:bodyPr wrap="square" rtlCol="0">
                <a:spAutoFit/>
              </a:bodyPr>
              <a:lstStyle/>
              <a:p>
                <a:r>
                  <a:rPr lang="en-US" sz="1600" dirty="0"/>
                  <a:t>Impartial</a:t>
                </a:r>
              </a:p>
            </p:txBody>
          </p:sp>
        </p:grpSp>
        <p:sp>
          <p:nvSpPr>
            <p:cNvPr id="30" name="Rettangolo 29">
              <a:extLst>
                <a:ext uri="{FF2B5EF4-FFF2-40B4-BE49-F238E27FC236}">
                  <a16:creationId xmlns:a16="http://schemas.microsoft.com/office/drawing/2014/main" id="{D04AD9E8-744B-4B46-93A9-C265CC0DC336}"/>
                </a:ext>
              </a:extLst>
            </p:cNvPr>
            <p:cNvSpPr/>
            <p:nvPr/>
          </p:nvSpPr>
          <p:spPr>
            <a:xfrm>
              <a:off x="6065832" y="1628799"/>
              <a:ext cx="33584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ttangolo 30">
              <a:extLst>
                <a:ext uri="{FF2B5EF4-FFF2-40B4-BE49-F238E27FC236}">
                  <a16:creationId xmlns:a16="http://schemas.microsoft.com/office/drawing/2014/main" id="{EE4D78B7-41A5-4FB3-9BE7-6241814C02C9}"/>
                </a:ext>
              </a:extLst>
            </p:cNvPr>
            <p:cNvSpPr/>
            <p:nvPr/>
          </p:nvSpPr>
          <p:spPr>
            <a:xfrm>
              <a:off x="9298218" y="1621802"/>
              <a:ext cx="33278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ttangolo 31">
              <a:extLst>
                <a:ext uri="{FF2B5EF4-FFF2-40B4-BE49-F238E27FC236}">
                  <a16:creationId xmlns:a16="http://schemas.microsoft.com/office/drawing/2014/main" id="{3071DD2C-16FC-46DD-B60E-F370E2CA0C35}"/>
                </a:ext>
              </a:extLst>
            </p:cNvPr>
            <p:cNvSpPr/>
            <p:nvPr/>
          </p:nvSpPr>
          <p:spPr>
            <a:xfrm>
              <a:off x="6055452" y="4036159"/>
              <a:ext cx="344699"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ttangolo 32">
              <a:extLst>
                <a:ext uri="{FF2B5EF4-FFF2-40B4-BE49-F238E27FC236}">
                  <a16:creationId xmlns:a16="http://schemas.microsoft.com/office/drawing/2014/main" id="{526FFB3A-9992-4CCB-B12B-82682CC9FA91}"/>
                </a:ext>
              </a:extLst>
            </p:cNvPr>
            <p:cNvSpPr/>
            <p:nvPr/>
          </p:nvSpPr>
          <p:spPr>
            <a:xfrm>
              <a:off x="9298219" y="4036159"/>
              <a:ext cx="256214" cy="2201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03097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8</a:t>
            </a:fld>
            <a:endParaRPr lang="en-GB" dirty="0"/>
          </a:p>
        </p:txBody>
      </p:sp>
      <p:sp>
        <p:nvSpPr>
          <p:cNvPr id="9" name="Titel 8"/>
          <p:cNvSpPr>
            <a:spLocks noGrp="1"/>
          </p:cNvSpPr>
          <p:nvPr>
            <p:ph type="title"/>
          </p:nvPr>
        </p:nvSpPr>
        <p:spPr/>
        <p:txBody>
          <a:bodyPr/>
          <a:lstStyle/>
          <a:p>
            <a:r>
              <a:rPr lang="en-GB" dirty="0"/>
              <a:t>K-Means Clustering: Impartial Context</a:t>
            </a:r>
          </a:p>
        </p:txBody>
      </p:sp>
      <p:graphicFrame>
        <p:nvGraphicFramePr>
          <p:cNvPr id="11" name="Grafico 10">
            <a:extLst>
              <a:ext uri="{FF2B5EF4-FFF2-40B4-BE49-F238E27FC236}">
                <a16:creationId xmlns:a16="http://schemas.microsoft.com/office/drawing/2014/main" id="{1A741D55-F33F-4AC6-9AA5-F61179B4E3D5}"/>
              </a:ext>
            </a:extLst>
          </p:cNvPr>
          <p:cNvGraphicFramePr/>
          <p:nvPr>
            <p:extLst>
              <p:ext uri="{D42A27DB-BD31-4B8C-83A1-F6EECF244321}">
                <p14:modId xmlns:p14="http://schemas.microsoft.com/office/powerpoint/2010/main" val="992908709"/>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testo, mappa&#10;&#10;Descrizione generata automaticamente">
            <a:extLst>
              <a:ext uri="{FF2B5EF4-FFF2-40B4-BE49-F238E27FC236}">
                <a16:creationId xmlns:a16="http://schemas.microsoft.com/office/drawing/2014/main" id="{2336BD59-CFF7-4F41-B36B-A00AD38C554A}"/>
              </a:ext>
            </a:extLst>
          </p:cNvPr>
          <p:cNvPicPr>
            <a:picLocks noChangeAspect="1"/>
          </p:cNvPicPr>
          <p:nvPr/>
        </p:nvPicPr>
        <p:blipFill rotWithShape="1">
          <a:blip r:embed="rId4">
            <a:extLst>
              <a:ext uri="{28A0092B-C50C-407E-A947-70E740481C1C}">
                <a14:useLocalDpi xmlns:a14="http://schemas.microsoft.com/office/drawing/2010/main" val="0"/>
              </a:ext>
            </a:extLst>
          </a:blip>
          <a:srcRect l="9664" t="7757" r="6561" b="6216"/>
          <a:stretch/>
        </p:blipFill>
        <p:spPr>
          <a:xfrm>
            <a:off x="3283200" y="1368000"/>
            <a:ext cx="8613526" cy="4968000"/>
          </a:xfrm>
          <a:prstGeom prst="rect">
            <a:avLst/>
          </a:prstGeom>
        </p:spPr>
      </p:pic>
      <p:grpSp>
        <p:nvGrpSpPr>
          <p:cNvPr id="18" name="Gruppo 17">
            <a:extLst>
              <a:ext uri="{FF2B5EF4-FFF2-40B4-BE49-F238E27FC236}">
                <a16:creationId xmlns:a16="http://schemas.microsoft.com/office/drawing/2014/main" id="{FDC8D8AE-2865-408D-8613-57A6C2DBDC3E}"/>
              </a:ext>
            </a:extLst>
          </p:cNvPr>
          <p:cNvGrpSpPr/>
          <p:nvPr/>
        </p:nvGrpSpPr>
        <p:grpSpPr>
          <a:xfrm>
            <a:off x="898368" y="1394880"/>
            <a:ext cx="1895632" cy="1169551"/>
            <a:chOff x="859079" y="1532464"/>
            <a:chExt cx="1895632" cy="1169551"/>
          </a:xfrm>
        </p:grpSpPr>
        <p:grpSp>
          <p:nvGrpSpPr>
            <p:cNvPr id="12" name="Gruppo 11">
              <a:extLst>
                <a:ext uri="{FF2B5EF4-FFF2-40B4-BE49-F238E27FC236}">
                  <a16:creationId xmlns:a16="http://schemas.microsoft.com/office/drawing/2014/main" id="{F276133B-2A8B-4477-AD8D-52A70298D1A6}"/>
                </a:ext>
              </a:extLst>
            </p:cNvPr>
            <p:cNvGrpSpPr/>
            <p:nvPr/>
          </p:nvGrpSpPr>
          <p:grpSpPr>
            <a:xfrm>
              <a:off x="859079" y="1532464"/>
              <a:ext cx="1895632" cy="1169551"/>
              <a:chOff x="1053059" y="1700808"/>
              <a:chExt cx="1895632" cy="1169551"/>
            </a:xfrm>
          </p:grpSpPr>
          <p:sp>
            <p:nvSpPr>
              <p:cNvPr id="13" name="CasellaDiTesto 12">
                <a:extLst>
                  <a:ext uri="{FF2B5EF4-FFF2-40B4-BE49-F238E27FC236}">
                    <a16:creationId xmlns:a16="http://schemas.microsoft.com/office/drawing/2014/main" id="{174F00E7-A0A9-431A-9738-C0F28C07D69E}"/>
                  </a:ext>
                </a:extLst>
              </p:cNvPr>
              <p:cNvSpPr txBox="1"/>
              <p:nvPr/>
            </p:nvSpPr>
            <p:spPr>
              <a:xfrm>
                <a:off x="1053059" y="1700808"/>
                <a:ext cx="189563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14" name="Connettore 13">
                <a:extLst>
                  <a:ext uri="{FF2B5EF4-FFF2-40B4-BE49-F238E27FC236}">
                    <a16:creationId xmlns:a16="http://schemas.microsoft.com/office/drawing/2014/main" id="{1C79CC77-4D3E-4893-B29A-9A806670F8D9}"/>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ttore 14">
                <a:extLst>
                  <a:ext uri="{FF2B5EF4-FFF2-40B4-BE49-F238E27FC236}">
                    <a16:creationId xmlns:a16="http://schemas.microsoft.com/office/drawing/2014/main" id="{2BBAE521-2190-427A-9906-A6764F04DDC2}"/>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ombo 9">
              <a:extLst>
                <a:ext uri="{FF2B5EF4-FFF2-40B4-BE49-F238E27FC236}">
                  <a16:creationId xmlns:a16="http://schemas.microsoft.com/office/drawing/2014/main" id="{FA62F332-50CC-4AA6-AF4C-BFF2720C1CBF}"/>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mbo 15">
              <a:extLst>
                <a:ext uri="{FF2B5EF4-FFF2-40B4-BE49-F238E27FC236}">
                  <a16:creationId xmlns:a16="http://schemas.microsoft.com/office/drawing/2014/main" id="{1D967922-DE4A-4D56-935C-D0E988945345}"/>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mbo 16">
              <a:extLst>
                <a:ext uri="{FF2B5EF4-FFF2-40B4-BE49-F238E27FC236}">
                  <a16:creationId xmlns:a16="http://schemas.microsoft.com/office/drawing/2014/main" id="{99277BBE-00EE-4BF1-868A-5D757C98E457}"/>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e 4">
            <a:extLst>
              <a:ext uri="{FF2B5EF4-FFF2-40B4-BE49-F238E27FC236}">
                <a16:creationId xmlns:a16="http://schemas.microsoft.com/office/drawing/2014/main" id="{B3662262-57C9-4779-BFBB-22D2CCEA9272}"/>
              </a:ext>
            </a:extLst>
          </p:cNvPr>
          <p:cNvSpPr/>
          <p:nvPr/>
        </p:nvSpPr>
        <p:spPr>
          <a:xfrm>
            <a:off x="9000000" y="5184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e 18">
            <a:extLst>
              <a:ext uri="{FF2B5EF4-FFF2-40B4-BE49-F238E27FC236}">
                <a16:creationId xmlns:a16="http://schemas.microsoft.com/office/drawing/2014/main" id="{F1D2F2C1-2251-4884-AAFB-0E88470D81D4}"/>
              </a:ext>
            </a:extLst>
          </p:cNvPr>
          <p:cNvSpPr/>
          <p:nvPr/>
        </p:nvSpPr>
        <p:spPr>
          <a:xfrm>
            <a:off x="10152000" y="324898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e 19">
            <a:extLst>
              <a:ext uri="{FF2B5EF4-FFF2-40B4-BE49-F238E27FC236}">
                <a16:creationId xmlns:a16="http://schemas.microsoft.com/office/drawing/2014/main" id="{95094485-5E31-4901-AA1B-BA3C32D576AA}"/>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ttore diritto 6">
            <a:extLst>
              <a:ext uri="{FF2B5EF4-FFF2-40B4-BE49-F238E27FC236}">
                <a16:creationId xmlns:a16="http://schemas.microsoft.com/office/drawing/2014/main" id="{61ACBF63-E5F5-4BD7-96A7-750DB27D32B3}"/>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C9D2C236-F4A6-47C0-A32A-6BF9AAAAD469}"/>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9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DEFCDC1-BB9A-4245-AF66-FB4A3D2375DE}" type="datetime1">
              <a:rPr lang="it-IT" smtClean="0"/>
              <a:t>28/05/20</a:t>
            </a:fld>
            <a:endParaRPr lang="en-GB" dirty="0"/>
          </a:p>
        </p:txBody>
      </p:sp>
      <p:sp>
        <p:nvSpPr>
          <p:cNvPr id="3" name="Fußzeilenplatzhalter 2"/>
          <p:cNvSpPr>
            <a:spLocks noGrp="1"/>
          </p:cNvSpPr>
          <p:nvPr>
            <p:ph type="ftr" sz="quarter" idx="11"/>
          </p:nvPr>
        </p:nvSpPr>
        <p:spPr/>
        <p:txBody>
          <a:bodyPr/>
          <a:lstStyle/>
          <a:p>
            <a:r>
              <a:rPr lang="en-GB"/>
              <a:t>Branca, Menini, Sangalli</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pPr/>
              <a:t>9</a:t>
            </a:fld>
            <a:endParaRPr lang="en-GB" dirty="0"/>
          </a:p>
        </p:txBody>
      </p:sp>
      <p:sp>
        <p:nvSpPr>
          <p:cNvPr id="9" name="Titel 8"/>
          <p:cNvSpPr>
            <a:spLocks noGrp="1"/>
          </p:cNvSpPr>
          <p:nvPr>
            <p:ph type="title"/>
          </p:nvPr>
        </p:nvSpPr>
        <p:spPr/>
        <p:txBody>
          <a:bodyPr/>
          <a:lstStyle/>
          <a:p>
            <a:r>
              <a:rPr lang="en-GB" dirty="0"/>
              <a:t>K-Means Clustering: Involving Context</a:t>
            </a:r>
          </a:p>
        </p:txBody>
      </p:sp>
      <p:graphicFrame>
        <p:nvGraphicFramePr>
          <p:cNvPr id="13" name="Grafico 12">
            <a:extLst>
              <a:ext uri="{FF2B5EF4-FFF2-40B4-BE49-F238E27FC236}">
                <a16:creationId xmlns:a16="http://schemas.microsoft.com/office/drawing/2014/main" id="{CC26933E-2BB8-4E84-A73E-849E499BA0BC}"/>
              </a:ext>
            </a:extLst>
          </p:cNvPr>
          <p:cNvGraphicFramePr/>
          <p:nvPr>
            <p:extLst>
              <p:ext uri="{D42A27DB-BD31-4B8C-83A1-F6EECF244321}">
                <p14:modId xmlns:p14="http://schemas.microsoft.com/office/powerpoint/2010/main" val="4255568295"/>
              </p:ext>
            </p:extLst>
          </p:nvPr>
        </p:nvGraphicFramePr>
        <p:xfrm>
          <a:off x="879078" y="2952974"/>
          <a:ext cx="1758157" cy="2996306"/>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7" descr="Immagine che contiene mappa, testo, tavolo&#10;&#10;Descrizione generata automaticamente">
            <a:extLst>
              <a:ext uri="{FF2B5EF4-FFF2-40B4-BE49-F238E27FC236}">
                <a16:creationId xmlns:a16="http://schemas.microsoft.com/office/drawing/2014/main" id="{41E23F4D-8464-4CF0-9FF9-F6A630D4B613}"/>
              </a:ext>
            </a:extLst>
          </p:cNvPr>
          <p:cNvPicPr>
            <a:picLocks noChangeAspect="1"/>
          </p:cNvPicPr>
          <p:nvPr/>
        </p:nvPicPr>
        <p:blipFill rotWithShape="1">
          <a:blip r:embed="rId4">
            <a:extLst>
              <a:ext uri="{28A0092B-C50C-407E-A947-70E740481C1C}">
                <a14:useLocalDpi xmlns:a14="http://schemas.microsoft.com/office/drawing/2010/main" val="0"/>
              </a:ext>
            </a:extLst>
          </a:blip>
          <a:srcRect l="8821" t="7923" r="7050" b="6869"/>
          <a:stretch/>
        </p:blipFill>
        <p:spPr>
          <a:xfrm>
            <a:off x="3213299" y="1368000"/>
            <a:ext cx="8733132" cy="4968000"/>
          </a:xfrm>
          <a:prstGeom prst="rect">
            <a:avLst/>
          </a:prstGeom>
        </p:spPr>
      </p:pic>
      <p:grpSp>
        <p:nvGrpSpPr>
          <p:cNvPr id="16" name="Gruppo 15">
            <a:extLst>
              <a:ext uri="{FF2B5EF4-FFF2-40B4-BE49-F238E27FC236}">
                <a16:creationId xmlns:a16="http://schemas.microsoft.com/office/drawing/2014/main" id="{BDF1826F-92F2-4B9F-86E5-8C084361FDC9}"/>
              </a:ext>
            </a:extLst>
          </p:cNvPr>
          <p:cNvGrpSpPr/>
          <p:nvPr/>
        </p:nvGrpSpPr>
        <p:grpSpPr>
          <a:xfrm>
            <a:off x="898368" y="1394880"/>
            <a:ext cx="1885472" cy="1169551"/>
            <a:chOff x="859079" y="1532464"/>
            <a:chExt cx="1885472" cy="1169551"/>
          </a:xfrm>
        </p:grpSpPr>
        <p:grpSp>
          <p:nvGrpSpPr>
            <p:cNvPr id="17" name="Gruppo 16">
              <a:extLst>
                <a:ext uri="{FF2B5EF4-FFF2-40B4-BE49-F238E27FC236}">
                  <a16:creationId xmlns:a16="http://schemas.microsoft.com/office/drawing/2014/main" id="{B5CC8E03-E39D-4617-9FB3-ACB519D7254A}"/>
                </a:ext>
              </a:extLst>
            </p:cNvPr>
            <p:cNvGrpSpPr/>
            <p:nvPr/>
          </p:nvGrpSpPr>
          <p:grpSpPr>
            <a:xfrm>
              <a:off x="859079" y="1532464"/>
              <a:ext cx="1885472" cy="1169551"/>
              <a:chOff x="1053059" y="1700808"/>
              <a:chExt cx="1885472" cy="1169551"/>
            </a:xfrm>
          </p:grpSpPr>
          <p:sp>
            <p:nvSpPr>
              <p:cNvPr id="21" name="CasellaDiTesto 20">
                <a:extLst>
                  <a:ext uri="{FF2B5EF4-FFF2-40B4-BE49-F238E27FC236}">
                    <a16:creationId xmlns:a16="http://schemas.microsoft.com/office/drawing/2014/main" id="{3B680CEC-6558-472B-9E47-A37C55133D67}"/>
                  </a:ext>
                </a:extLst>
              </p:cNvPr>
              <p:cNvSpPr txBox="1"/>
              <p:nvPr/>
            </p:nvSpPr>
            <p:spPr>
              <a:xfrm>
                <a:off x="1053059" y="1700808"/>
                <a:ext cx="1885472" cy="1169551"/>
              </a:xfrm>
              <a:prstGeom prst="rect">
                <a:avLst/>
              </a:prstGeom>
              <a:noFill/>
            </p:spPr>
            <p:txBody>
              <a:bodyPr wrap="square" rtlCol="0">
                <a:spAutoFit/>
              </a:bodyPr>
              <a:lstStyle/>
              <a:p>
                <a:r>
                  <a:rPr lang="en-US" sz="1400" dirty="0"/>
                  <a:t>    = Healthy Controls</a:t>
                </a:r>
              </a:p>
              <a:p>
                <a:r>
                  <a:rPr lang="en-US" sz="1400" dirty="0"/>
                  <a:t>    = Anxious Patients</a:t>
                </a:r>
              </a:p>
              <a:p>
                <a:r>
                  <a:rPr lang="en-US" sz="1400" dirty="0"/>
                  <a:t>    = Healthy Centroid</a:t>
                </a:r>
              </a:p>
              <a:p>
                <a:r>
                  <a:rPr lang="en-US" sz="1400" dirty="0"/>
                  <a:t>    = Anxious Centroid</a:t>
                </a:r>
              </a:p>
              <a:p>
                <a:r>
                  <a:rPr lang="en-US" sz="1400" dirty="0"/>
                  <a:t>    = Ideal Model</a:t>
                </a:r>
              </a:p>
            </p:txBody>
          </p:sp>
          <p:sp>
            <p:nvSpPr>
              <p:cNvPr id="22" name="Connettore 21">
                <a:extLst>
                  <a:ext uri="{FF2B5EF4-FFF2-40B4-BE49-F238E27FC236}">
                    <a16:creationId xmlns:a16="http://schemas.microsoft.com/office/drawing/2014/main" id="{4F0BA022-26AA-47A6-82F3-8F2A361705D3}"/>
                  </a:ext>
                </a:extLst>
              </p:cNvPr>
              <p:cNvSpPr/>
              <p:nvPr/>
            </p:nvSpPr>
            <p:spPr>
              <a:xfrm>
                <a:off x="1125067" y="1771100"/>
                <a:ext cx="144000" cy="144000"/>
              </a:xfrm>
              <a:prstGeom prst="flowChartConnector">
                <a:avLst/>
              </a:prstGeom>
              <a:solidFill>
                <a:srgbClr val="42C2F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nnettore 22">
                <a:extLst>
                  <a:ext uri="{FF2B5EF4-FFF2-40B4-BE49-F238E27FC236}">
                    <a16:creationId xmlns:a16="http://schemas.microsoft.com/office/drawing/2014/main" id="{92990941-668C-41D4-8820-C4F8C20AE413}"/>
                  </a:ext>
                </a:extLst>
              </p:cNvPr>
              <p:cNvSpPr/>
              <p:nvPr/>
            </p:nvSpPr>
            <p:spPr>
              <a:xfrm>
                <a:off x="1125067" y="1985391"/>
                <a:ext cx="144000" cy="144000"/>
              </a:xfrm>
              <a:prstGeom prst="flowChartConnector">
                <a:avLst/>
              </a:prstGeom>
              <a:solidFill>
                <a:srgbClr val="D354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ombo 17">
              <a:extLst>
                <a:ext uri="{FF2B5EF4-FFF2-40B4-BE49-F238E27FC236}">
                  <a16:creationId xmlns:a16="http://schemas.microsoft.com/office/drawing/2014/main" id="{AFFCFE9D-E3E0-4768-9A58-85BBFBC10B61}"/>
                </a:ext>
              </a:extLst>
            </p:cNvPr>
            <p:cNvSpPr/>
            <p:nvPr/>
          </p:nvSpPr>
          <p:spPr>
            <a:xfrm>
              <a:off x="931087" y="2031338"/>
              <a:ext cx="144000" cy="144000"/>
            </a:xfrm>
            <a:prstGeom prst="diamond">
              <a:avLst/>
            </a:prstGeom>
            <a:solidFill>
              <a:srgbClr val="066CC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mbo 18">
              <a:extLst>
                <a:ext uri="{FF2B5EF4-FFF2-40B4-BE49-F238E27FC236}">
                  <a16:creationId xmlns:a16="http://schemas.microsoft.com/office/drawing/2014/main" id="{2CCFD72E-C2BF-4D71-8AF1-6F7C1324679D}"/>
                </a:ext>
              </a:extLst>
            </p:cNvPr>
            <p:cNvSpPr/>
            <p:nvPr/>
          </p:nvSpPr>
          <p:spPr>
            <a:xfrm>
              <a:off x="936730" y="2250157"/>
              <a:ext cx="144000" cy="144000"/>
            </a:xfrm>
            <a:prstGeom prst="diamond">
              <a:avLst/>
            </a:prstGeom>
            <a:solidFill>
              <a:srgbClr val="9D162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mbo 19">
              <a:extLst>
                <a:ext uri="{FF2B5EF4-FFF2-40B4-BE49-F238E27FC236}">
                  <a16:creationId xmlns:a16="http://schemas.microsoft.com/office/drawing/2014/main" id="{11EE97C9-0CD4-4DA2-90FA-3F4B9823FC2C}"/>
                </a:ext>
              </a:extLst>
            </p:cNvPr>
            <p:cNvSpPr/>
            <p:nvPr/>
          </p:nvSpPr>
          <p:spPr>
            <a:xfrm>
              <a:off x="931087" y="2467700"/>
              <a:ext cx="144000" cy="144000"/>
            </a:xfrm>
            <a:prstGeom prst="diamond">
              <a:avLst/>
            </a:prstGeom>
            <a:solidFill>
              <a:srgbClr val="046A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e 23">
            <a:extLst>
              <a:ext uri="{FF2B5EF4-FFF2-40B4-BE49-F238E27FC236}">
                <a16:creationId xmlns:a16="http://schemas.microsoft.com/office/drawing/2014/main" id="{5729CA81-D74A-4EDB-B8D3-E58BF87B8FAF}"/>
              </a:ext>
            </a:extLst>
          </p:cNvPr>
          <p:cNvSpPr/>
          <p:nvPr/>
        </p:nvSpPr>
        <p:spPr>
          <a:xfrm>
            <a:off x="9360000" y="4896000"/>
            <a:ext cx="360040" cy="360040"/>
          </a:xfrm>
          <a:prstGeom prst="ellipse">
            <a:avLst/>
          </a:prstGeom>
          <a:noFill/>
          <a:ln>
            <a:solidFill>
              <a:srgbClr val="A015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e 24">
            <a:extLst>
              <a:ext uri="{FF2B5EF4-FFF2-40B4-BE49-F238E27FC236}">
                <a16:creationId xmlns:a16="http://schemas.microsoft.com/office/drawing/2014/main" id="{A0F7395B-AC24-499A-810F-887705A45B3B}"/>
              </a:ext>
            </a:extLst>
          </p:cNvPr>
          <p:cNvSpPr/>
          <p:nvPr/>
        </p:nvSpPr>
        <p:spPr>
          <a:xfrm>
            <a:off x="10242000" y="3068960"/>
            <a:ext cx="360040" cy="360040"/>
          </a:xfrm>
          <a:prstGeom prst="ellipse">
            <a:avLst/>
          </a:prstGeom>
          <a:noFill/>
          <a:ln>
            <a:solidFill>
              <a:srgbClr val="1F4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e 25">
            <a:extLst>
              <a:ext uri="{FF2B5EF4-FFF2-40B4-BE49-F238E27FC236}">
                <a16:creationId xmlns:a16="http://schemas.microsoft.com/office/drawing/2014/main" id="{101E46A3-E122-4B60-AC9E-647F1B3013B1}"/>
              </a:ext>
            </a:extLst>
          </p:cNvPr>
          <p:cNvSpPr/>
          <p:nvPr/>
        </p:nvSpPr>
        <p:spPr>
          <a:xfrm>
            <a:off x="10188000" y="2880000"/>
            <a:ext cx="360040" cy="360040"/>
          </a:xfrm>
          <a:prstGeom prst="ellipse">
            <a:avLst/>
          </a:prstGeom>
          <a:noFill/>
          <a:ln>
            <a:solidFill>
              <a:srgbClr val="04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ttore diritto 26">
            <a:extLst>
              <a:ext uri="{FF2B5EF4-FFF2-40B4-BE49-F238E27FC236}">
                <a16:creationId xmlns:a16="http://schemas.microsoft.com/office/drawing/2014/main" id="{DE776E77-315E-4EED-9B91-BAF753704437}"/>
              </a:ext>
            </a:extLst>
          </p:cNvPr>
          <p:cNvCxnSpPr>
            <a:cxnSpLocks/>
          </p:cNvCxnSpPr>
          <p:nvPr/>
        </p:nvCxnSpPr>
        <p:spPr>
          <a:xfrm>
            <a:off x="1269083" y="46440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CFE9E64-852B-431A-866B-72E96E600D82}"/>
              </a:ext>
            </a:extLst>
          </p:cNvPr>
          <p:cNvCxnSpPr>
            <a:cxnSpLocks/>
          </p:cNvCxnSpPr>
          <p:nvPr/>
        </p:nvCxnSpPr>
        <p:spPr>
          <a:xfrm>
            <a:off x="2088000" y="4639800"/>
            <a:ext cx="432048" cy="0"/>
          </a:xfrm>
          <a:prstGeom prst="line">
            <a:avLst/>
          </a:prstGeom>
          <a:ln w="12700" cap="sq">
            <a:solidFill>
              <a:srgbClr val="595959"/>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614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ASTER" val="__part_0"/>
  <p:tag name="__PART_0" val="eyIkaWQiOiIxIiwiQ3VsdHVyZUluZm9OYW1lIjoiZW4tVVMiLCJTdHlsZU5hbWUiOm51bGwsIlZlcnNpb24iOnsiJGlkIjoiMiIsIlZlcnNpb24iOiIzLjIuMCIsIk9yaWdpbmFsQXNzZW1ibHlWZXJzaW9uIjoiNC4wMy4wNC4wMCIsIkVkaXRpb24iOiJGcmVlIiwiSXNQbHVzRWRpdGlvbiI6ZmFsc2UsIklzUHJvRWRpdGlvbiI6ZmFsc2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zEsIkciOjY0LCJCIjoxMjJ9fSwiSXNWaXNpYmxlIjp0cnVlLCJXaWR0aCI6M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zMSwiRyI6NjQsIkIiOjEyMn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w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mZhbHN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ZmFsc2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I1NSwiUiI6MjM0LCJHIjoyMiwiQiI6Mz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E3OCwiRyI6MTc4LCJCIjoxNzh9fSwiSXNWaXNpYmxlIjp0cnVlLCJXaWR0aCI6MC4wLCJIZWlnaHQiOjAuMCwiQm9yZGVyU3R5bGUiOm51bGwsIlBhcmVudFN0eWxlIjpudWxsfSwiRGVmYXVsdE1pbGVzdG9uZVN0eWxlIjp7IiRpZCI6IjUzIiwiU2hhcGUiOjc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wLCJTaGFwZVRoaWNrbmVzcyI6Mi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S4wLCJMaW5lVHlwZSI6MCwiUGFyZW50U3R5bGUiOm51bGx9LCJNYXJnaW4iOm51bGwsIlN0YXJ0RGF0ZVBvc2l0aW9uIjo0LCJFbmREYXRlUG9zaXRpb24iOjQsIkRhdGVJc1Zpc2libGUiOnRydWUsIlRpdGxlUG9zaXRpb24iOjI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Iy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0cnVlLCJEZWZhdWx0U3dpbWxhbmVTdHlsZSI6eyIkaWQiOiIxMzQiLCJIZWFkZXJTdHlsZSI6eyIkaWQiOiIxMzUiLCJUZXh0U3R5bGUiOnsiJGlkIjoiMTM2IiwiRm9udFNldHRpbmdzIjp7IiRpZCI6IjEzNyIsIkZvbnRTaXplIjoxMiwiRm9udE5hbWUiOiJDYWxpYnJpIiwiSXNCb2xkIjpmYWxzZSwiSXNJdGFsaWMiOmZhbHNlLCJJc1VuZGVybGluZWQiOmZhbHNlLCJQYXJlbnRTdHlsZSI6bnVsbH0sIkF1dG9TaXplIjowLCJGb3JlZ3JvdW5kIjp7IiRpZCI6IjEzOCIsIkNvbG9yIjp7IiRpZCI6IjEzOSIsIkEiOjI1NSwiUiI6MzIsIkciOjU2LCJCIjoxMDB9fSwiTWF4V2lkdGgiOjAuMCwiTWF4SGVpZ2h0IjowLjAsIlNtYXJ0Rm9yZWdyb3VuZElzQWN0aXZlIjpmYWxzZSwiSG9yaXpvbnRhbEFsaWdubWVudCI6MCwiVmVydGljYWxBbGlnbm1lbnQiOjAsIlNtYXJ0Rm9yZWdyb3VuZCI6bnVsbCwiQmFja2dyb3VuZEZpbGxUeXBlIjowLCJNYXJnaW4iOnsiJGlkIjoiMTQwIiwiVG9wIjowLCJMZWZ0IjowLCJSaWdodCI6MCwiQm90dG9tIjowfSwiUGFkZGluZyI6eyIkaWQiOiIxNDEiLCJUb3AiOjAsIkxlZnQiOjAsIlJpZ2h0IjowLCJCb3R0b20iOjB9LCJCYWNrZ3JvdW5kIjpudWxsLCJJc1Zpc2libGUiOmZhbHNlLCJXaWR0aCI6MC4wLCJIZWlnaHQiOjAuMCwiQm9yZGVyU3R5bGUiOm51bGwsIlBhcmVudFN0eWxlIjpudWxsfSwiUmVjdGFuZ2xlU3R5bGUiOnsiJGlkIjoiMTQyIiwiTWFyZ2luIjp7IiRpZCI6IjE0MyIsIlRvcCI6MCwiTGVmdCI6MCwiUmlnaHQiOjAsIkJvdHRvbSI6MH0sIlBhZGRpbmciOnsiJGlkIjoiMTQ0IiwiVG9wIjowLCJMZWZ0IjowLCJSaWdodCI6MCwiQm90dG9tIjowfSwiQmFja2dyb3VuZCI6eyIkaWQiOiIxNDUiLCJDb2xvciI6eyIkaWQiOiIxNDYiLCJBIjoxMjcsIlIiOjkxLCJHIjoxNTUsIkIiOjIxM319LCJJc1Zpc2libGUiOmZhbHNlLCJXaWR0aCI6MC4wLCJIZWlnaHQiOjAuMCwiQm9yZGVyU3R5bGUiOnsiJGlkIjoiMTQ3IiwiTGluZUNvbG9yIjp7IiRpZCI6IjE0OCIsIiR0eXBlIjoiTkxSRS5Db21tb24uRG9tLlNvbGlkQ29sb3JCcnVzaCwgTkxSRS5Db21tb24iLCJDb2xvciI6eyIkaWQiOiIxNDkiLCJBIjoyNTUsIlIiOjI1NSwiRyI6MCwiQiI6MH19LCJMaW5lV2VpZ2h0IjowLjAsIkxpbmVUeXBlIjowLCJQYXJlbnRTdHlsZSI6bnVsbH0sIlBhcmVudFN0eWxlIjpudWxsfSwiTWFyZ2luIjp7IiRpZCI6IjE1MCIsIlRvcCI6MCwiTGVmdCI6MCwiUmlnaHQiOjAsIkJvdHRvbSI6MH0sIlBhZGRpbmciOnsiJGlkIjoiMTUxIiwiVG9wIjowLCJMZWZ0IjowLCJSaWdodCI6MCwiQm90dG9tIjowfSwiQmFja2dyb3VuZCI6bnVsbCwiSXNWaXNpYmxlIjp0cnVlLCJXaWR0aCI6MC4wLCJIZWlnaHQiOjAuMCwiQm9yZGVyU3R5bGUiOm51bGwsIlBhcmVudFN0eWxlIjpudWxsfSwiQmFja2dyb3VuZFN0eWxlIjp7IiRpZCI6IjE1MiIsIk1hcmdpbiI6eyIkaWQiOiIxNTMiLCJUb3AiOjAsIkxlZnQiOjAsIlJpZ2h0IjowLCJCb3R0b20iOjB9LCJQYWRkaW5nIjp7IiRpZCI6IjE1NCIsIlRvcCI6MCwiTGVmdCI6MCwiUmlnaHQiOjAsIkJvdHRvbSI6MH0sIkJhY2tncm91bmQiOnsiJGlkIjoiMTU1IiwiQ29sb3IiOnsiJGlkIjoiMTU2IiwiQSI6MzgsIlIiOjkxLCJHIjoxNTUsIkIiOjIxM319LCJJc1Zpc2libGUiOnRydWUsIldpZHRoIjowLjAsIkhlaWdodCI6MC4wLCJCb3JkZXJTdHlsZSI6eyIkaWQiOiIxNTciLCJMaW5lQ29sb3IiOnsiJGlkIjoiMTU4IiwiJHR5cGUiOiJOTFJFLkNvbW1vbi5Eb20uU29saWRDb2xvckJydXNoLCBOTFJFLkNvbW1vbiIsIkNvbG9yIjp7IiRpZCI6IjE1OSIsIkEiOjI1NSwiUiI6MjU1LCJHIjowLCJCIjowfX0sIkxpbmVXZWlnaHQiOjAuMCwiTGluZVR5cGUiOjAsIlBhcmVudFN0eWxlIjpudWxsfSwiUGFyZW50U3R5bGUiOm51bGx9LCJJc0Fib3ZlVGltZWJhbmQiOmZhbHNlLCJNYXJnaW4iOnsiJGlkIjoiMTYwIiwiVG9wIjowLCJMZWZ0IjowLCJSaWdodCI6MCwiQm90dG9tIjowfSwiUGFkZGluZyI6eyIkaWQiOiIxNjEiLCJUb3AiOjAsIkxlZnQiOjAsIlJpZ2h0IjowLCJCb3R0b20iOjB9LCJJc1Zpc2libGUiOnRydWUsIldpZHRoIjowLjAsIkhlaWdodCI6MC4wLCJCb3JkZXJTdHlsZSI6bnVsbCwiUGFyZW50U3R5bGUiOm51bGx9fSwiU2NhbGUiOnsiJGlkIjoiMTYyIiwiU3RhcnREYXRlIjoiMjAyMC0wMy0wMVQwMDowMDowMCIsIkVuZERhdGUiOiIyMDIwLTA2LTMwVDIzOjU5OjAwIiwiRm9ybWF0IjoiTU1NIiwiVHlwZSI6MiwiQXV0b0RhdGVSYW5nZSI6ZmFsc2UsIldvcmtpbmdEYXlzIjozMSwiVG9kYXlNYXJrZXJUZXh0IjoiVG9kYXkiLCJBdXRvU2NhbGVUeXBlIjp0cnVlfSwiTWlsZXN0b25lcyI6W10sIlRhc2tzIjpbeyIkaWQiOiIxNjMiLCJHcm91cE5hbWUiOm51bGwsIlN0YXJ0RGF0ZSI6IjIwMjAtMDMtMDhUMDA6MDA6MDAiLCJFbmREYXRlIjoiMjAyMC0wNS0wNFQyMzo1OTowMCIsIlBlcmNlbnRhZ2VDb21wbGV0ZSI6bnVsbCwiU3R5bGUiOnsiJGlkIjoiMTY0IiwiU2hhcGUiOjYsIlNoYXBlVGhpY2tuZXNzIjoy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MTY3IiwiVG9wIjowLCJMZWZ0IjowLCJSaWdodCI6MCwiQm90dG9tIjowfSwiUGFkZGluZyI6eyIkaWQiOiIxNjgiLCJUb3AiOjAsIkxlZnQiOjAsIlJpZ2h0IjowLCJCb3R0b20iOjB9LCJCYWNrZ3JvdW5kIjp7IiRpZCI6IjE2OSIsIkNvbG9yIjp7IiRpZCI6IjE3MCIsIkEiOjg5LCJSIjowLCJHIjowLCJCIjowfX0sIklzVmlzaWJsZSI6dHJ1ZSwiV2lkdGgiOjAuMCwiSGVpZ2h0IjowLjAsIkJvcmRlclN0eWxlIjp7IiRpZCI6IjE3MSIsIkxpbmVDb2xvciI6bnVsbCwiTGluZVdlaWdodCI6MC4wLCJMaW5lVHlwZSI6MCwiUGFyZW50U3R5bGUiOm51bGx9LCJQYXJlbnRTdHlsZSI6bnVsbH0sIkR1cmF0aW9uU3R5bGUiOnsiJGlkIjoiMTcyIiwiRm9udFNldHRpbmdzIjp7IiRpZCI6IjE3MyIsIkZvbnRTaXplIjoxMCwiRm9udE5hbWUiOiJDYWxpYnJpIiwiSXNCb2xkIjpmYWxzZSwiSXNJdGFsaWMiOmZhbHNlLCJJc1VuZGVybGluZWQiOmZhbHNlLCJQYXJlbnRTdHlsZSI6bnVsbH0sIkF1dG9TaXplIjowLCJGb3JlZ3JvdW5kIjp7IiRpZCI6IjE3NCIsIkNvbG9yIjp7IiRpZCI6IjE3N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3NiIsIlRvcCI6MCwiTGVmdCI6MCwiUmlnaHQiOjAsIkJvdHRvbSI6MH0sIlBhZGRpbmciOnsiJGlkIjoiMTc3IiwiVG9wIjowLCJMZWZ0IjowLCJSaWdodCI6MCwiQm90dG9tIjowfSwiQmFja2dyb3VuZCI6eyIkaWQiOiIxNzgiLCJDb2xvciI6eyIkcmVmIjoiMTcwIn19LCJJc1Zpc2libGUiOnRydWUsIldpZHRoIjowLjAsIkhlaWdodCI6MC4wLCJCb3JkZXJTdHlsZSI6eyIkaWQiOiIxNzkiLCJMaW5lQ29sb3IiOm51bGwsIkxpbmVXZWlnaHQiOjAuMCwiTGluZVR5cGUiOjAsIlBhcmVudFN0eWxlIjpudWxsfSwiUGFyZW50U3R5bGUiOm51bGx9LCJIb3Jpem9udGFsQ29ubmVjdG9yU3R5bGUiOnsiJGlkIjoiMTgwIiwiTGluZUNvbG9yIjp7IiRpZCI6IjE4MSIsIiR0eXBlIjoiTkxSRS5Db21tb24uRG9tLlNvbGlkQ29sb3JCcnVzaCwgTkxSRS5Db21tb24iLCJDb2xvciI6eyIkaWQiOiIxODIiLCJBIjoyNTUsIlIiOjIwNCwiRyI6MjA0LCJCIjoyMDR9fSwiTGluZVdlaWdodCI6MS4wLCJMaW5lVHlwZSI6MCwiUGFyZW50U3R5bGUiOm51bGx9LCJWZXJ0aWNhbENvbm5lY3RvclN0eWxlIjp7IiRpZCI6IjE4MyIsIkxpbmVDb2xvciI6eyIkaWQiOiIxODQiLCIkdHlwZSI6Ik5MUkUuQ29tbW9uLkRvbS5Tb2xpZENvbG9yQnJ1c2gsIE5MUkUuQ29tbW9uIiwiQ29sb3IiOnsiJGlkIjoiMTg1IiwiQSI6MjU1LCJSIjoyMDQsIkciOjIwNCwiQiI6MjA0fX0sIkxpbmVXZWlnaHQiOjEuMCwiTGluZVR5cGUiOjAsIlBhcmVudFN0eWxlIjpudWxsfSwiTWFyZ2luIjpudWxsLCJTdGFydERhdGVQb3NpdGlvbiI6NCwiRW5kRGF0ZVBvc2l0aW9uIjo0LCJEYXRlSXNWaXNpYmxlIjp0cnVlLCJUaXRsZVBvc2l0aW9uIjoyLCJEdXJhdGlvblBvc2l0aW9uIjo2LCJQZXJjZW50YWdlQ29tcGxldGVkUG9zaXRpb24iOjYsIlNwYWNpbmciOjUsIklzQmVsb3dUaW1lYmFuZCI6ZmFsc2UsIlBlcmNlbnRhZ2VDb21wbGV0ZVNoYXBlT3BhY2l0eSI6MzUsIlNoYXBlU3R5bGUiOnsiJGlkIjoiMTg2IiwiTWFyZ2luIjp7IiRpZCI6IjE4NyIsIlRvcCI6MCwiTGVmdCI6NCwiUmlnaHQiOjQsIkJvdHRvbSI6MH0sIlBhZGRpbmciOnsiJGlkIjoiMTg4IiwiVG9wIjowLCJMZWZ0IjowLCJSaWdodCI6MCwiQm90dG9tIjowfSwiQmFja2dyb3VuZCI6eyIkaWQiOiIxODkiLCJDb2xvciI6eyIkaWQiOiIxOTAiLCJBIjoyNTUsIlIiOjMxLCJHIjo2NCwiQiI6MTIyfX0sIklzVmlzaWJsZSI6dHJ1ZSwiV2lkdGgiOjAuMCwiSGVpZ2h0IjoyMi4wLCJCb3JkZXJTdHlsZSI6eyIkaWQiOiIxOTEiLCJMaW5lQ29sb3IiOnsiJGlkIjoiMTkyIiwiJHR5cGUiOiJOTFJFLkNvbW1vbi5Eb20uU29saWRDb2xvckJydXNoLCBOTFJFLkNvbW1vbiIsIkNvbG9yIjp7IiRpZCI6IjE5MyIsIkEiOjI1NSwiUiI6MjU1LCJHIjowLCJCIjowfX0sIkxpbmVXZWlnaHQiOjAuMCwiTGluZVR5cGUiOjAsIlBhcmVudFN0eWxlIjpudWxsfSwiUGFyZW50U3R5bGUiOm51bGx9LCJUaXRsZVN0eWxlIjp7IiRpZCI6IjE5NCIsIkZvbnRTZXR0aW5ncyI6eyIkaWQiOiIxOTUiLCJGb250U2l6ZSI6MTEsIkZvbnROYW1lIjoiQ2FsaWJyaSIsIklzQm9sZCI6dHJ1ZSwiSXNJdGFsaWMiOmZhbHNlLCJJc1VuZGVybGluZWQiOmZhbHNlLCJQYXJlbnRTdHlsZSI6bnVsbH0sIkF1dG9TaXplIjowLCJGb3JlZ3JvdW5kIjp7IiRpZCI6IjE5NiIsIkNvbG9yIjp7IiRpZCI6IjE5NyIsIkEiOjI1NSwiUiI6MCwiRyI6MCwiQiI6MH19LCJNYXhXaWR0aCI6OTYwLjAsIk1heEhlaWdodCI6IkluZmluaXR5IiwiU21hcnRGb3JlZ3JvdW5kSXNBY3RpdmUiOmZhbHNlLCJIb3Jpem9udGFsQWxpZ25tZW50IjoxLCJWZXJ0aWNhbEFsaWdubWVudCI6MCwiU21hcnRGb3JlZ3JvdW5kIjpudWxsLCJCYWNrZ3JvdW5kRmlsbFR5cGUiOjAsIk1hcmdpbiI6eyIkaWQiOiIxOTgiLCJUb3AiOjAsIkxlZnQiOjAsIlJpZ2h0IjowLCJCb3R0b20iOjB9LCJQYWRkaW5nIjp7IiRpZCI6IjE5OSIsIlRvcCI6MCwiTGVmdCI6MCwiUmlnaHQiOjAsIkJvdHRvbSI6MH0sIkJhY2tncm91bmQiOnsiJGlkIjoiMjAwIiwiQ29sb3IiOnsiJHJlZiI6IjE3MCJ9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IwNiIsIlRvcCI6MCwiTGVmdCI6MCwiUmlnaHQiOjAsIkJvdHRvbSI6MH0sIlBhZGRpbmciOnsiJGlkIjoiMjA3IiwiVG9wIjowLCJMZWZ0IjowLCJSaWdodCI6MCwiQm90dG9tIjowfSwiQmFja2dyb3VuZCI6eyIkaWQiOiIyMDgiLCJDb2xvciI6eyIkcmVmIjoiMTcwIn19LCJJc1Zpc2libGUiOnRydWUsIldpZHRoIjowLjAsIkhlaWdodCI6MC4wLCJCb3JkZXJTdHlsZSI6eyIkaWQiOiIyMDkiLCJMaW5lQ29sb3IiOm51bGwsIkxpbmVXZWlnaHQiOjAuMCwiTGluZVR5cGUiOjAsIlBhcmVudFN0eWxlIjpudWxsfSwiUGFyZW50U3R5bGUiOm51bGx9LCJEYXRlRm9ybWF0Ijp7IiRpZCI6IjIxM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mYWxzZSwiUGFyZW50U3R5bGUiOm51bGx9LCJJbmRleCI6MCwiU21hcnREdXJhdGlvbkFjdGl2YXRlZCI6ZmFsc2UsIkRhdGVGb3JtYXQiOnsiJHJlZiI6IjIxMCJ9LCJJZCI6ImM5YzM4NjBlLWVkNzQtNDgzYy05ZmI5LWU5ZDI3MGI3YTUzOSIsIkltcG9ydElkIjpudWxsLCJUaXRsZSI6InRhc2siLCJOb3RlIjpudWxsLCJIeXBlcmxpbmsiOnsiJGlkIjoiMjExIiwiQWRkcmVzcyI6IiIsIlN1YkFkZHJlc3MiOiIifSwiSXNDaGFuZ2VkIjpmYWxzZSwiSXNOZXciOmZhbHNlfV0sIlN3aW1sYW5lcyI6W10sIk1zUHJvamVjdEl0ZW1zVHJlZSI6eyIkaWQiOiIyMTIiLCJSb290Ijp7IkltcG9ydElkIjpudWxsLCJJc0ltcG9ydGVkIjpmYWxzZSwiQ2hpbGRyZW4iOltdfX0sIk1ldGFkYXRhIjp7IiRpZCI6IjIxMyIsIlJlY2VudENvbG9yc0NvbGxlY3Rpb24iOiJbXSJ9LCJTZXR0aW5ncyI6eyIkaWQiOiIyMTQiLCJJbXBhT3B0aW9ucyI6eyIkaWQiOiIyMTU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AsIkZpbGVQYXRoIjpudWxsLCJUaW1lQ29uZmlndXJhdGlvbiI6eyIkaWQiOiIyMTYiLCJVc2VUaW1lIjpmYWxzZSwiV29ya0RheVN0YXJ0IjoiMDA6MDA6MDAiLCJXb3JrRGF5RW5kIjoiMjM6NTk6MDAifSwiTGFzdFVzZWRUZW1wbGF0ZUlkIjoiOTVmYmYwZjctY2E2Yy00YmI5LWFlNzgtMWFhZjJjYTk2MGViIn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1611</TotalTime>
  <Words>1876</Words>
  <Application>Microsoft Macintosh PowerPoint</Application>
  <PresentationFormat>Custom</PresentationFormat>
  <Paragraphs>280</Paragraphs>
  <Slides>16</Slides>
  <Notes>12</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16</vt:i4>
      </vt:variant>
    </vt:vector>
  </HeadingPairs>
  <TitlesOfParts>
    <vt:vector size="29"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HGF for Behavioural Analysis: Perceptual Model for Anxiety Patients During Lockdown  </vt:lpstr>
      <vt:lpstr>PowerPoint Presentation</vt:lpstr>
      <vt:lpstr>Goal: HGF for Anxiety Recognition </vt:lpstr>
      <vt:lpstr>Experiment: Setup</vt:lpstr>
      <vt:lpstr>Experiment: Inputs</vt:lpstr>
      <vt:lpstr>Parameters’ Estimation: Involving vs. Impartial</vt:lpstr>
      <vt:lpstr>Parameters’ Correlation</vt:lpstr>
      <vt:lpstr>K-Means Clustering: Impartial Context</vt:lpstr>
      <vt:lpstr>K-Means Clustering: Involving Context</vt:lpstr>
      <vt:lpstr>Comparison of Simulations: Ideal vs. Involving Test’s Centroids</vt:lpstr>
      <vt:lpstr>Final Results: Summary</vt:lpstr>
      <vt:lpstr>Thank you for your attention!</vt:lpstr>
      <vt:lpstr>Back-Up Slides</vt:lpstr>
      <vt:lpstr>Simulation of the Ideal Model </vt:lpstr>
      <vt:lpstr>Comparison: MSE (Involving Test)</vt:lpstr>
      <vt:lpstr>Comparison: MSE (Impartial Test)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HGF for Behavioural Analysis: Perceptual Model for Anxiety Patients During Lockdown</dc:title>
  <dc:creator>Davide Menini</dc:creator>
  <cp:lastModifiedBy>ucmcd_a28q@idethz.onmicrosoft.com</cp:lastModifiedBy>
  <cp:revision>111</cp:revision>
  <cp:lastPrinted>2013-06-08T11:22:51Z</cp:lastPrinted>
  <dcterms:created xsi:type="dcterms:W3CDTF">2020-05-23T09:41:23Z</dcterms:created>
  <dcterms:modified xsi:type="dcterms:W3CDTF">2020-05-28T17:56:22Z</dcterms:modified>
</cp:coreProperties>
</file>